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19.xml" ContentType="application/vnd.openxmlformats-officedocument.presentationml.slide+xml"/>
  <Override PartName="/ppt/slides/slide17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docProps/custom.xml" ContentType="application/vnd.openxmlformats-officedocument.custom-properties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15.xml" ContentType="application/vnd.openxmlformats-officedocument.presentationml.slid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slides/slide2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12192000" cy="6858000"/>
  <p:notesSz cx="12192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>
      <p:cViewPr>
        <p:scale>
          <a:sx n="56" d="82"/>
          <a:sy n="116" d="112"/>
        </p:scale>
        <p:origin x="105" y="116"/>
      </p:cViewPr>
      <p:guideLst>
        <p:guide pos="3840"/>
        <p:guide pos="2160" orient="horz"/>
      </p:guideLst>
    </p:cSldViewPr>
  </p:slideViewPr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presProps" Target="presProps.xml" /><Relationship Id="rId27" Type="http://schemas.openxmlformats.org/officeDocument/2006/relationships/tableStyles" Target="tableStyles.xml" /><Relationship Id="rId28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 bwMode="auto"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36000" tIns="36000" rIns="36000" bIns="36000" anchor="ctr">
            <a:noAutofit/>
          </a:bodyPr>
          <a:p>
            <a:pPr indent="0">
              <a:buNone/>
              <a:defRPr/>
            </a:pPr>
            <a:endParaRPr lang="ru-RU" sz="1800" b="0" u="none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 bwMode="auto"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36000" tIns="36000" rIns="36000" bIns="36000" anchor="ctr">
            <a:noAutofit/>
          </a:bodyPr>
          <a:p>
            <a:pPr indent="0" algn="ctr">
              <a:buNone/>
              <a:defRPr/>
            </a:pPr>
            <a:endParaRPr lang="ru-RU" sz="3200" b="0" u="none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 bwMode="auto"/>
        <p:txBody>
          <a:bodyPr/>
          <a:p>
            <a:pPr>
              <a:defRPr/>
            </a:pPr>
            <a:fld id="{9B5BD2CA-EDBD-4149-87D3-449857B58338}" type="slidenum">
              <a:rPr/>
              <a:t/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 bwMode="auto"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p>
            <a:pPr indent="0" algn="ctr" defTabSz="914400">
              <a:lnSpc>
                <a:spcPct val="90000"/>
              </a:lnSpc>
              <a:buNone/>
              <a:defRPr/>
            </a:pPr>
            <a:r>
              <a:rPr lang="ru-RU" sz="6000" b="0" u="none" strike="noStrike">
                <a:solidFill>
                  <a:schemeClr val="dk1"/>
                </a:solidFill>
                <a:latin typeface="Arial"/>
                <a:ea typeface="Arial"/>
              </a:rPr>
              <a:t>Образец заголовка</a:t>
            </a:r>
            <a:endParaRPr lang="ru-RU" sz="6000" b="0" u="none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 idx="1"/>
          </p:nvPr>
        </p:nvSpPr>
        <p:spPr bwMode="auto"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u="none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  <a:defRPr/>
            </a:pPr>
            <a:r>
              <a:rPr lang="ru-RU" sz="1400" b="0" u="none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lang="ru-RU" sz="1400" b="0" u="none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2"/>
          </p:nvPr>
        </p:nvSpPr>
        <p:spPr bwMode="auto"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ru-RU" sz="1400" b="0" u="none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  <a:defRPr/>
            </a:pPr>
            <a:r>
              <a:rPr lang="ru-RU" sz="1400" b="0" u="none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lang="ru-RU" sz="1400" b="0" u="none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 bwMode="auto"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p>
            <a:pPr indent="0">
              <a:buNone/>
              <a:defRPr/>
            </a:pPr>
            <a:endParaRPr lang="ru-RU" sz="1200" b="0" u="none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 bwMode="auto"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36000" tIns="36000" rIns="36000" bIns="3600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2800" b="0" u="none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lang="ru-RU" sz="2800" b="0" u="none" strike="noStrike">
              <a:solidFill>
                <a:schemeClr val="dk1"/>
              </a:solidFill>
              <a:latin typeface="Arial"/>
            </a:endParaRP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ru-RU" sz="2000" b="0" u="none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lang="ru-RU" sz="2000" b="0" u="none" strike="noStrike">
              <a:solidFill>
                <a:schemeClr val="dk1"/>
              </a:solidFill>
              <a:latin typeface="Arial"/>
            </a:endParaRP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1800" b="0" u="none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lang="ru-RU" sz="1800" b="0" u="none" strike="noStrike">
              <a:solidFill>
                <a:schemeClr val="dk1"/>
              </a:solidFill>
              <a:latin typeface="Arial"/>
            </a:endParaRP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ru-RU" sz="1800" b="0" u="none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lang="ru-RU" sz="1800" b="0" u="none" strike="noStrike">
              <a:solidFill>
                <a:schemeClr val="dk1"/>
              </a:solidFill>
              <a:latin typeface="Arial"/>
            </a:endParaRP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2000" b="0" u="none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lang="ru-RU" sz="2000" b="0" u="none" strike="noStrike">
              <a:solidFill>
                <a:schemeClr val="dk1"/>
              </a:solidFill>
              <a:latin typeface="Arial"/>
            </a:endParaRP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2000" b="0" u="none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lang="ru-RU" sz="2000" b="0" u="none" strike="noStrike">
              <a:solidFill>
                <a:schemeClr val="dk1"/>
              </a:solidFill>
              <a:latin typeface="Arial"/>
            </a:endParaRP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2000" b="0" u="none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lang="ru-RU" sz="2000" b="0" u="none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15.pn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16.jp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17.jpg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18.png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19.jpg"/></Relationships>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5.jpg"/><Relationship Id="rId5" Type="http://schemas.openxmlformats.org/officeDocument/2006/relationships/image" Target="../media/image6.png"/><Relationship Id="rId6" Type="http://schemas.openxmlformats.org/officeDocument/2006/relationships/image" Target="../media/image7.jp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8.jp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9.jp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11.jp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>
            <a:alphaModFix amt="99000"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 bwMode="auto">
          <a:xfrm>
            <a:off x="1590120" y="179280"/>
            <a:ext cx="9077760" cy="1296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numCol="1" spcCol="0" anchor="b">
            <a:normAutofit fontScale="92500" lnSpcReduction="9999"/>
          </a:bodyPr>
          <a:p>
            <a:pPr indent="0" algn="ctr" defTabSz="914400">
              <a:lnSpc>
                <a:spcPct val="90000"/>
              </a:lnSpc>
              <a:buNone/>
              <a:defRPr/>
            </a:pPr>
            <a:r>
              <a:rPr lang="ru-RU" sz="2000" b="1" u="none" strike="noStrike">
                <a:solidFill>
                  <a:schemeClr val="dk1"/>
                </a:solidFill>
                <a:latin typeface="Times New Roman"/>
                <a:ea typeface="Times New Roman"/>
              </a:rPr>
              <a:t>Межрегиональное территориальное управление</a:t>
            </a:r>
            <a:endParaRPr lang="ru-RU" sz="2000" b="0" u="none" strike="noStrike">
              <a:solidFill>
                <a:schemeClr val="dk1"/>
              </a:solidFill>
              <a:latin typeface="Arial"/>
            </a:endParaRPr>
          </a:p>
          <a:p>
            <a:pPr indent="0" algn="ctr" defTabSz="914400">
              <a:lnSpc>
                <a:spcPct val="90000"/>
              </a:lnSpc>
              <a:buNone/>
              <a:defRPr/>
            </a:pPr>
            <a:r>
              <a:rPr lang="ru-RU" sz="2000" b="1" u="none" strike="noStrike">
                <a:solidFill>
                  <a:schemeClr val="dk1"/>
                </a:solidFill>
                <a:latin typeface="Times New Roman"/>
                <a:ea typeface="Times New Roman"/>
              </a:rPr>
              <a:t> </a:t>
            </a:r>
            <a:r>
              <a:rPr lang="ru-RU" sz="2000" b="1" u="none" strike="noStrike">
                <a:solidFill>
                  <a:schemeClr val="dk1"/>
                </a:solidFill>
                <a:latin typeface="Times New Roman"/>
                <a:ea typeface="Times New Roman"/>
              </a:rPr>
              <a:t>Федеральной службы по надзору в сфере транспорта </a:t>
            </a:r>
            <a:endParaRPr lang="ru-RU" sz="2000" b="0" u="none" strike="noStrike">
              <a:solidFill>
                <a:schemeClr val="dk1"/>
              </a:solidFill>
              <a:latin typeface="Arial"/>
            </a:endParaRPr>
          </a:p>
          <a:p>
            <a:pPr indent="0" algn="ctr" defTabSz="914400">
              <a:lnSpc>
                <a:spcPct val="90000"/>
              </a:lnSpc>
              <a:buNone/>
              <a:defRPr/>
            </a:pPr>
            <a:r>
              <a:rPr lang="ru-RU" sz="2000" b="1" u="none" strike="noStrike">
                <a:solidFill>
                  <a:schemeClr val="dk1"/>
                </a:solidFill>
                <a:latin typeface="Times New Roman"/>
                <a:ea typeface="Times New Roman"/>
              </a:rPr>
              <a:t>по Южному федеральному округу </a:t>
            </a:r>
            <a:endParaRPr lang="ru-RU" sz="2000" b="0" u="none" strike="noStrike">
              <a:solidFill>
                <a:schemeClr val="dk1"/>
              </a:solidFill>
              <a:latin typeface="Arial"/>
            </a:endParaRPr>
          </a:p>
          <a:p>
            <a:pPr indent="0" algn="ctr" defTabSz="914400">
              <a:lnSpc>
                <a:spcPct val="90000"/>
              </a:lnSpc>
              <a:buNone/>
              <a:defRPr/>
            </a:pPr>
            <a:r>
              <a:rPr lang="ru-RU" sz="2000" b="1" u="none" strike="noStrike">
                <a:solidFill>
                  <a:schemeClr val="dk1"/>
                </a:solidFill>
                <a:latin typeface="Times New Roman"/>
                <a:ea typeface="Times New Roman"/>
              </a:rPr>
              <a:t>(МТУ Ространснадзора по ЮФО)</a:t>
            </a:r>
            <a:endParaRPr lang="ru-RU" sz="2000" b="0" u="none" strike="noStrike">
              <a:solidFill>
                <a:schemeClr val="dk1"/>
              </a:solidFill>
              <a:latin typeface="Arial"/>
            </a:endParaRPr>
          </a:p>
          <a:p>
            <a:pPr indent="0" algn="ctr" defTabSz="914400">
              <a:lnSpc>
                <a:spcPct val="90000"/>
              </a:lnSpc>
              <a:buNone/>
              <a:defRPr/>
            </a:pPr>
            <a:r>
              <a:rPr lang="ru-RU" sz="2000" b="1" u="none" strike="noStrike">
                <a:solidFill>
                  <a:schemeClr val="dk1"/>
                </a:solidFill>
                <a:latin typeface="Times New Roman"/>
                <a:ea typeface="Times New Roman"/>
              </a:rPr>
              <a:t> </a:t>
            </a:r>
            <a:r>
              <a:rPr lang="ru-RU" sz="2000" b="1" u="none" strike="noStrike">
                <a:solidFill>
                  <a:schemeClr val="dk1"/>
                </a:solidFill>
                <a:latin typeface="Times New Roman"/>
                <a:ea typeface="Times New Roman"/>
              </a:rPr>
              <a:t>г. Ростов-на-Дону</a:t>
            </a:r>
            <a:endParaRPr lang="ru-RU" sz="2000" b="0" u="none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subTitle"/>
          </p:nvPr>
        </p:nvSpPr>
        <p:spPr bwMode="auto">
          <a:xfrm>
            <a:off x="1523880" y="2560680"/>
            <a:ext cx="9208800" cy="1574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  <a:defRPr/>
            </a:pPr>
            <a:r>
              <a:rPr lang="ru-RU" sz="2400" b="1" u="none" strike="noStrike">
                <a:solidFill>
                  <a:srgbClr val="000000"/>
                </a:solidFill>
                <a:latin typeface="Times New Roman"/>
                <a:ea typeface="Times New Roman"/>
              </a:rPr>
              <a:t>Доклад для публичных слушаний на тему: </a:t>
            </a:r>
            <a:endParaRPr lang="ru-RU" sz="2400" b="0" u="none" strike="noStrike">
              <a:solidFill>
                <a:srgbClr val="FFFFFF"/>
              </a:solidFill>
              <a:latin typeface="Arial"/>
            </a:endParaRPr>
          </a:p>
          <a:p>
            <a:pPr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  <a:defRPr/>
            </a:pPr>
            <a:r>
              <a:rPr lang="ru-RU" sz="2400" b="1" u="none" strike="noStrike">
                <a:solidFill>
                  <a:srgbClr val="000000"/>
                </a:solidFill>
                <a:latin typeface="Times New Roman"/>
                <a:ea typeface="Times New Roman"/>
              </a:rPr>
              <a:t>«Изменения в нормативных актах гражданской авиации РФ в 2026 году»</a:t>
            </a:r>
            <a:r>
              <a:rPr lang="ru-RU" sz="2400" b="0" u="none" strike="noStrike">
                <a:solidFill>
                  <a:schemeClr val="dk1"/>
                </a:solidFill>
                <a:latin typeface="Times New Roman"/>
                <a:ea typeface="Times New Roman"/>
              </a:rPr>
              <a:t>.</a:t>
            </a:r>
            <a:endParaRPr lang="ru-RU" sz="2400" b="0" u="none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68" name="" descr=""/>
          <p:cNvPicPr/>
          <p:nvPr/>
        </p:nvPicPr>
        <p:blipFill>
          <a:blip r:embed="rId3"/>
          <a:stretch/>
        </p:blipFill>
        <p:spPr bwMode="auto">
          <a:xfrm>
            <a:off x="226440" y="27720"/>
            <a:ext cx="713879" cy="7999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9" name=""/>
          <p:cNvSpPr/>
          <p:nvPr/>
        </p:nvSpPr>
        <p:spPr bwMode="auto">
          <a:xfrm>
            <a:off x="226440" y="6050160"/>
            <a:ext cx="3133440" cy="45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horzOverflow="overflow" numCol="1" spcCol="0" anchor="t">
            <a:spAutoFit/>
          </a:bodyPr>
          <a:p>
            <a:pPr defTabSz="914400">
              <a:lnSpc>
                <a:spcPct val="100000"/>
              </a:lnSpc>
              <a:defRPr/>
            </a:pPr>
            <a:r>
              <a:rPr lang="ru-RU" sz="1200" b="1" u="none" strike="noStrike">
                <a:solidFill>
                  <a:srgbClr val="000000"/>
                </a:solidFill>
                <a:latin typeface="Times New Roman"/>
                <a:ea typeface="Times New Roman"/>
              </a:rPr>
              <a:t>Спикер: [Жанахов Максим Ильдусович]</a:t>
            </a:r>
            <a:endParaRPr lang="ru-RU" sz="1200" b="0" u="none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defRPr/>
            </a:pPr>
            <a:endParaRPr lang="ru-RU" sz="1200" b="0" u="none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71" name="" descr=""/>
          <p:cNvPicPr/>
          <p:nvPr/>
        </p:nvPicPr>
        <p:blipFill>
          <a:blip r:embed="rId4"/>
          <a:stretch/>
        </p:blipFill>
        <p:spPr bwMode="auto">
          <a:xfrm>
            <a:off x="10388520" y="3485519"/>
            <a:ext cx="1802520" cy="3372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2" name=""/>
          <p:cNvSpPr/>
          <p:nvPr/>
        </p:nvSpPr>
        <p:spPr bwMode="auto">
          <a:xfrm>
            <a:off x="3191040" y="4866840"/>
            <a:ext cx="5810039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horzOverflow="overflow" numCol="1" spcCol="0" anchor="t">
            <a:spAutoFit/>
          </a:bodyPr>
          <a:p>
            <a:pPr defTabSz="914400">
              <a:lnSpc>
                <a:spcPct val="100000"/>
              </a:lnSpc>
              <a:defRPr/>
            </a:pPr>
            <a:r>
              <a:rPr lang="ru-RU" sz="1800" b="1" u="none" strike="noStrike">
                <a:solidFill>
                  <a:srgbClr val="000000"/>
                </a:solidFill>
                <a:latin typeface="Times New Roman"/>
                <a:ea typeface="Times New Roman"/>
              </a:rPr>
              <a:t>Сравнительный анализ новых и старых документов.</a:t>
            </a:r>
            <a:endParaRPr lang="ru-RU" sz="1800" b="0" u="none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>
            <a:alphaModFix amt="99000"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 bwMode="auto">
          <a:xfrm>
            <a:off x="1590120" y="179280"/>
            <a:ext cx="9077760" cy="1296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numCol="1" spcCol="0" anchor="b">
            <a:normAutofit fontScale="92500" lnSpcReduction="9999"/>
          </a:bodyPr>
          <a:p>
            <a:pPr indent="0" algn="ctr" defTabSz="914400">
              <a:lnSpc>
                <a:spcPct val="90000"/>
              </a:lnSpc>
              <a:buNone/>
              <a:defRPr/>
            </a:pPr>
            <a:r>
              <a:rPr lang="ru-RU" sz="2000" b="1" u="none" strike="noStrike">
                <a:solidFill>
                  <a:schemeClr val="dk1"/>
                </a:solidFill>
                <a:latin typeface="Times New Roman"/>
                <a:ea typeface="Times New Roman"/>
              </a:rPr>
              <a:t>Межрегиональное территориальное управление</a:t>
            </a:r>
            <a:endParaRPr lang="ru-RU" sz="2000" b="0" u="none" strike="noStrike">
              <a:solidFill>
                <a:schemeClr val="dk1"/>
              </a:solidFill>
              <a:latin typeface="Arial"/>
            </a:endParaRPr>
          </a:p>
          <a:p>
            <a:pPr indent="0" algn="ctr" defTabSz="914400">
              <a:lnSpc>
                <a:spcPct val="90000"/>
              </a:lnSpc>
              <a:buNone/>
              <a:defRPr/>
            </a:pPr>
            <a:r>
              <a:rPr lang="ru-RU" sz="2000" b="1" u="none" strike="noStrike">
                <a:solidFill>
                  <a:schemeClr val="dk1"/>
                </a:solidFill>
                <a:latin typeface="Times New Roman"/>
                <a:ea typeface="Times New Roman"/>
              </a:rPr>
              <a:t> </a:t>
            </a:r>
            <a:r>
              <a:rPr lang="ru-RU" sz="2000" b="1" u="none" strike="noStrike">
                <a:solidFill>
                  <a:schemeClr val="dk1"/>
                </a:solidFill>
                <a:latin typeface="Times New Roman"/>
                <a:ea typeface="Times New Roman"/>
              </a:rPr>
              <a:t>Федеральной службы по надзору в сфере транспорта </a:t>
            </a:r>
            <a:endParaRPr lang="ru-RU" sz="2000" b="0" u="none" strike="noStrike">
              <a:solidFill>
                <a:schemeClr val="dk1"/>
              </a:solidFill>
              <a:latin typeface="Arial"/>
            </a:endParaRPr>
          </a:p>
          <a:p>
            <a:pPr indent="0" algn="ctr" defTabSz="914400">
              <a:lnSpc>
                <a:spcPct val="90000"/>
              </a:lnSpc>
              <a:buNone/>
              <a:defRPr/>
            </a:pPr>
            <a:r>
              <a:rPr lang="ru-RU" sz="2000" b="1" u="none" strike="noStrike">
                <a:solidFill>
                  <a:schemeClr val="dk1"/>
                </a:solidFill>
                <a:latin typeface="Times New Roman"/>
                <a:ea typeface="Times New Roman"/>
              </a:rPr>
              <a:t>по Южному федеральному округу </a:t>
            </a:r>
            <a:endParaRPr lang="ru-RU" sz="2000" b="0" u="none" strike="noStrike">
              <a:solidFill>
                <a:schemeClr val="dk1"/>
              </a:solidFill>
              <a:latin typeface="Arial"/>
            </a:endParaRPr>
          </a:p>
          <a:p>
            <a:pPr indent="0" algn="ctr" defTabSz="914400">
              <a:lnSpc>
                <a:spcPct val="90000"/>
              </a:lnSpc>
              <a:buNone/>
              <a:defRPr/>
            </a:pPr>
            <a:r>
              <a:rPr lang="ru-RU" sz="2000" b="1" u="none" strike="noStrike">
                <a:solidFill>
                  <a:schemeClr val="dk1"/>
                </a:solidFill>
                <a:latin typeface="Times New Roman"/>
                <a:ea typeface="Times New Roman"/>
              </a:rPr>
              <a:t>(МТУ Ространснадзора по ЮФО)</a:t>
            </a:r>
            <a:endParaRPr lang="ru-RU" sz="2000" b="0" u="none" strike="noStrike">
              <a:solidFill>
                <a:schemeClr val="dk1"/>
              </a:solidFill>
              <a:latin typeface="Arial"/>
            </a:endParaRPr>
          </a:p>
          <a:p>
            <a:pPr indent="0" algn="ctr" defTabSz="914400">
              <a:lnSpc>
                <a:spcPct val="90000"/>
              </a:lnSpc>
              <a:buNone/>
              <a:defRPr/>
            </a:pPr>
            <a:r>
              <a:rPr lang="ru-RU" sz="2000" b="1" u="none" strike="noStrike">
                <a:solidFill>
                  <a:schemeClr val="dk1"/>
                </a:solidFill>
                <a:latin typeface="Times New Roman"/>
                <a:ea typeface="Times New Roman"/>
              </a:rPr>
              <a:t> </a:t>
            </a:r>
            <a:r>
              <a:rPr lang="ru-RU" sz="2000" b="1" u="none" strike="noStrike">
                <a:solidFill>
                  <a:schemeClr val="dk1"/>
                </a:solidFill>
                <a:latin typeface="Times New Roman"/>
                <a:ea typeface="Times New Roman"/>
              </a:rPr>
              <a:t>г. Ростов-на-Дону</a:t>
            </a:r>
            <a:endParaRPr lang="ru-RU" sz="2000" b="0" u="none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subTitle"/>
          </p:nvPr>
        </p:nvSpPr>
        <p:spPr bwMode="auto">
          <a:xfrm>
            <a:off x="1523880" y="2023200"/>
            <a:ext cx="9829440" cy="4582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numCol="1" spcCol="0" anchor="t">
            <a:normAutofit/>
          </a:bodyPr>
          <a:p>
            <a:pPr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  <a:defRPr/>
            </a:pPr>
            <a:r>
              <a:rPr lang="ru-RU" sz="1200" b="1" u="none" strike="noStrike">
                <a:solidFill>
                  <a:srgbClr val="000000"/>
                </a:solidFill>
                <a:latin typeface="Arial"/>
                <a:ea typeface="Arial"/>
              </a:rPr>
              <a:t>Детали изменений по пунктам (ФАП №141 → №398)</a:t>
            </a:r>
            <a:endParaRPr lang="ru-RU" sz="1200" b="0" u="none" strike="noStrike">
              <a:solidFill>
                <a:srgbClr val="FFFFFF"/>
              </a:solidFill>
              <a:latin typeface="Arial"/>
            </a:endParaRPr>
          </a:p>
          <a:p>
            <a:pPr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  <a:defRPr/>
            </a:pPr>
            <a:endParaRPr lang="ru-RU" sz="2400" b="0" u="none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21" name="" descr=""/>
          <p:cNvPicPr/>
          <p:nvPr/>
        </p:nvPicPr>
        <p:blipFill>
          <a:blip r:embed="rId3"/>
          <a:stretch/>
        </p:blipFill>
        <p:spPr bwMode="auto">
          <a:xfrm>
            <a:off x="226440" y="27720"/>
            <a:ext cx="713879" cy="799920"/>
          </a:xfrm>
          <a:prstGeom prst="rect">
            <a:avLst/>
          </a:prstGeom>
          <a:noFill/>
          <a:ln w="0">
            <a:noFill/>
          </a:ln>
        </p:spPr>
      </p:pic>
      <p:graphicFrame>
        <p:nvGraphicFramePr>
          <p:cNvPr id="123" name=""/>
          <p:cNvGraphicFramePr>
            <a:graphicFrameLocks xmlns:a="http://schemas.openxmlformats.org/drawingml/2006/main"/>
          </p:cNvGraphicFramePr>
          <p:nvPr/>
        </p:nvGraphicFramePr>
        <p:xfrm>
          <a:off x="454680" y="2412360"/>
          <a:ext cx="11369880" cy="2926080"/>
        </p:xfrm>
        <a:graphic>
          <a:graphicData uri="http://schemas.openxmlformats.org/drawingml/2006/table">
            <a:tbl>
              <a:tblPr firstRow="0" firstCol="0" lastRow="0" lastCol="0" bandRow="0" bandCol="0"/>
              <a:tblGrid>
                <a:gridCol w="1710000"/>
                <a:gridCol w="4524480"/>
                <a:gridCol w="5135400"/>
              </a:tblGrid>
              <a:tr h="457200">
                <a:tc>
                  <a:txBody>
                    <a:bodyPr/>
                    <a:p>
                      <a:pPr defTabSz="914400">
                        <a:lnSpc>
                          <a:spcPct val="100000"/>
                        </a:lnSpc>
                        <a:defRPr/>
                      </a:pPr>
                      <a:r>
                        <a:rPr lang="ru-RU" sz="1200" b="1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Раздел/пункт</a:t>
                      </a:r>
                      <a:endParaRPr lang="ru-RU" sz="1200" b="0" u="none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91440" marR="91440" anchor="ctr">
                    <a:lnL w="12240" algn="ctr">
                      <a:solidFill>
                        <a:srgbClr val="FFFFFF"/>
                      </a:solidFill>
                    </a:lnL>
                    <a:lnR w="12240" algn="ctr">
                      <a:solidFill>
                        <a:srgbClr val="FFFFFF"/>
                      </a:solidFill>
                    </a:lnR>
                    <a:lnT w="12240" algn="ctr">
                      <a:solidFill>
                        <a:srgbClr val="FFFFFF"/>
                      </a:solidFill>
                    </a:lnT>
                    <a:lnB w="38160" algn="ctr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defTabSz="914400">
                        <a:lnSpc>
                          <a:spcPct val="100000"/>
                        </a:lnSpc>
                        <a:defRPr/>
                      </a:pPr>
                      <a:r>
                        <a:rPr lang="ru-RU" sz="1200" b="1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Было (ФАП №141)</a:t>
                      </a:r>
                      <a:endParaRPr lang="ru-RU" sz="1200" b="0" u="none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91440" marR="91440" anchor="ctr">
                    <a:lnL w="12240" algn="ctr">
                      <a:solidFill>
                        <a:srgbClr val="FFFFFF"/>
                      </a:solidFill>
                    </a:lnL>
                    <a:lnR w="12240" algn="ctr">
                      <a:solidFill>
                        <a:srgbClr val="FFFFFF"/>
                      </a:solidFill>
                    </a:lnR>
                    <a:lnT w="12240" algn="ctr">
                      <a:solidFill>
                        <a:srgbClr val="FFFFFF"/>
                      </a:solidFill>
                    </a:lnT>
                    <a:lnB w="38160" algn="ctr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defTabSz="914400">
                        <a:lnSpc>
                          <a:spcPct val="100000"/>
                        </a:lnSpc>
                        <a:defRPr/>
                      </a:pPr>
                      <a:r>
                        <a:rPr lang="ru-RU" sz="1200" b="1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Станет (ФАП №398)</a:t>
                      </a:r>
                      <a:endParaRPr lang="ru-RU" sz="1200" b="0" u="none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91440" marR="91440" anchor="ctr">
                    <a:lnL w="12240" algn="ctr">
                      <a:solidFill>
                        <a:srgbClr val="FFFFFF"/>
                      </a:solidFill>
                    </a:lnL>
                    <a:lnR w="12240" algn="ctr">
                      <a:solidFill>
                        <a:srgbClr val="FFFFFF"/>
                      </a:solidFill>
                    </a:lnR>
                    <a:lnT w="12240" algn="ctr">
                      <a:solidFill>
                        <a:srgbClr val="FFFFFF"/>
                      </a:solidFill>
                    </a:lnT>
                    <a:lnB w="38160" algn="ctr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</a:tr>
              <a:tr h="457200">
                <a:tc>
                  <a:txBody>
                    <a:bodyPr/>
                    <a:p>
                      <a:pPr defTabSz="914400">
                        <a:lnSpc>
                          <a:spcPct val="100000"/>
                        </a:lnSpc>
                        <a:defRPr/>
                      </a:pPr>
                      <a:r>
                        <a:rPr lang="ru-RU" sz="1200" b="1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Структура</a:t>
                      </a:r>
                      <a:endParaRPr lang="ru-RU" sz="1200" b="0" u="none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91440" marR="91440" anchor="ctr">
                    <a:lnL w="12240" algn="ctr">
                      <a:solidFill>
                        <a:srgbClr val="FFFFFF"/>
                      </a:solidFill>
                    </a:lnL>
                    <a:lnR w="12240" algn="ctr">
                      <a:solidFill>
                        <a:srgbClr val="FFFFFF"/>
                      </a:solidFill>
                    </a:lnR>
                    <a:lnT w="12240" algn="ctr">
                      <a:solidFill>
                        <a:srgbClr val="FFFFFF"/>
                      </a:solidFill>
                    </a:lnT>
                    <a:lnB w="12240" algn="ctr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defTabSz="914400">
                        <a:lnSpc>
                          <a:spcPct val="100000"/>
                        </a:lnSpc>
                        <a:defRPr/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Общие положения, классификация, упаковка, маркировка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440" marR="91440" anchor="ctr">
                    <a:lnL w="12240" algn="ctr">
                      <a:solidFill>
                        <a:srgbClr val="FFFFFF"/>
                      </a:solidFill>
                    </a:lnL>
                    <a:lnR w="12240" algn="ctr">
                      <a:solidFill>
                        <a:srgbClr val="FFFFFF"/>
                      </a:solidFill>
                    </a:lnR>
                    <a:lnT w="12240" algn="ctr">
                      <a:solidFill>
                        <a:srgbClr val="FFFFFF"/>
                      </a:solidFill>
                    </a:lnT>
                    <a:lnB w="12240" algn="ctr">
                      <a:solidFill>
                        <a:srgbClr val="FFFFFF"/>
                      </a:solidFill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p>
                      <a:pPr defTabSz="914400">
                        <a:lnSpc>
                          <a:spcPct val="100000"/>
                        </a:lnSpc>
                        <a:defRPr/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Arial"/>
                          <a:ea typeface="Arial"/>
                        </a:rPr>
                        <a:t>8 разделов с детализацией обязанностей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440" marR="91440" anchor="ctr">
                    <a:lnL w="12240" algn="ctr">
                      <a:solidFill>
                        <a:srgbClr val="FFFFFF"/>
                      </a:solidFill>
                    </a:lnL>
                    <a:lnR w="12240" algn="ctr">
                      <a:solidFill>
                        <a:srgbClr val="FFFFFF"/>
                      </a:solidFill>
                    </a:lnR>
                    <a:lnT w="12240" algn="ctr">
                      <a:solidFill>
                        <a:srgbClr val="FFFFFF"/>
                      </a:solidFill>
                    </a:lnT>
                    <a:lnB w="12240" algn="ctr">
                      <a:solidFill>
                        <a:srgbClr val="FFFFFF"/>
                      </a:solidFill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640080">
                <a:tc>
                  <a:txBody>
                    <a:bodyPr/>
                    <a:p>
                      <a:pPr defTabSz="914400">
                        <a:lnSpc>
                          <a:spcPct val="100000"/>
                        </a:lnSpc>
                        <a:defRPr/>
                      </a:pPr>
                      <a:r>
                        <a:rPr lang="ru-RU" sz="1200" b="1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Нормативная база</a:t>
                      </a:r>
                      <a:endParaRPr lang="ru-RU" sz="1200" b="0" u="none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91440" marR="91440" anchor="ctr">
                    <a:lnL w="12240" algn="ctr">
                      <a:solidFill>
                        <a:srgbClr val="FFFFFF"/>
                      </a:solidFill>
                    </a:lnL>
                    <a:lnR w="12240" algn="ctr">
                      <a:solidFill>
                        <a:srgbClr val="FFFFFF"/>
                      </a:solidFill>
                    </a:lnR>
                    <a:lnT w="12240" algn="ctr">
                      <a:solidFill>
                        <a:srgbClr val="FFFFFF"/>
                      </a:solidFill>
                    </a:lnT>
                    <a:lnB w="12240" algn="ctr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defTabSz="914400">
                        <a:lnSpc>
                          <a:spcPct val="100000"/>
                        </a:lnSpc>
                        <a:defRPr/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Ссылка на Doc 9284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440" marR="91440" anchor="ctr">
                    <a:lnL w="12240" algn="ctr">
                      <a:solidFill>
                        <a:srgbClr val="FFFFFF"/>
                      </a:solidFill>
                    </a:lnL>
                    <a:lnR w="12240" algn="ctr">
                      <a:solidFill>
                        <a:srgbClr val="FFFFFF"/>
                      </a:solidFill>
                    </a:lnR>
                    <a:lnT w="12240" algn="ctr">
                      <a:solidFill>
                        <a:srgbClr val="FFFFFF"/>
                      </a:solidFill>
                    </a:lnT>
                    <a:lnB w="12240" algn="ctr">
                      <a:solidFill>
                        <a:srgbClr val="FFFFFF"/>
                      </a:solidFill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p>
                      <a:pPr defTabSz="914400">
                        <a:lnSpc>
                          <a:spcPct val="100000"/>
                        </a:lnSpc>
                        <a:defRPr/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Arial"/>
                          <a:ea typeface="Arial"/>
                        </a:rPr>
                        <a:t>Прямая ссылка на Приложение 18 ИКАО и Doc 9284 (п. 2)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440" marR="91440" anchor="ctr">
                    <a:lnL w="12240" algn="ctr">
                      <a:solidFill>
                        <a:srgbClr val="FFFFFF"/>
                      </a:solidFill>
                    </a:lnL>
                    <a:lnR w="12240" algn="ctr">
                      <a:solidFill>
                        <a:srgbClr val="FFFFFF"/>
                      </a:solidFill>
                    </a:lnR>
                    <a:lnT w="12240" algn="ctr">
                      <a:solidFill>
                        <a:srgbClr val="FFFFFF"/>
                      </a:solidFill>
                    </a:lnT>
                    <a:lnB w="12240" algn="ctr">
                      <a:solidFill>
                        <a:srgbClr val="FFFFFF"/>
                      </a:solidFill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p>
                      <a:pPr defTabSz="914400">
                        <a:lnSpc>
                          <a:spcPct val="100000"/>
                        </a:lnSpc>
                        <a:defRPr/>
                      </a:pPr>
                      <a:r>
                        <a:rPr lang="ru-RU" sz="1200" b="1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Документация</a:t>
                      </a:r>
                      <a:endParaRPr lang="ru-RU" sz="1200" b="0" u="none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91440" marR="91440" anchor="ctr">
                    <a:lnL w="12240" algn="ctr">
                      <a:solidFill>
                        <a:srgbClr val="FFFFFF"/>
                      </a:solidFill>
                    </a:lnL>
                    <a:lnR w="12240" algn="ctr">
                      <a:solidFill>
                        <a:srgbClr val="FFFFFF"/>
                      </a:solidFill>
                    </a:lnR>
                    <a:lnT w="12240" algn="ctr">
                      <a:solidFill>
                        <a:srgbClr val="FFFFFF"/>
                      </a:solidFill>
                    </a:lnT>
                    <a:lnB w="12240" algn="ctr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defTabSz="914400">
                        <a:lnSpc>
                          <a:spcPct val="100000"/>
                        </a:lnSpc>
                        <a:defRPr/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Декларация грузоотправителя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440" marR="91440" anchor="ctr">
                    <a:lnL w="12240" algn="ctr">
                      <a:solidFill>
                        <a:srgbClr val="FFFFFF"/>
                      </a:solidFill>
                    </a:lnL>
                    <a:lnR w="12240" algn="ctr">
                      <a:solidFill>
                        <a:srgbClr val="FFFFFF"/>
                      </a:solidFill>
                    </a:lnR>
                    <a:lnT w="12240" algn="ctr">
                      <a:solidFill>
                        <a:srgbClr val="FFFFFF"/>
                      </a:solidFill>
                    </a:lnT>
                    <a:lnB w="12240" algn="ctr">
                      <a:solidFill>
                        <a:srgbClr val="FFFFFF"/>
                      </a:solidFill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p>
                      <a:pPr defTabSz="914400">
                        <a:lnSpc>
                          <a:spcPct val="100000"/>
                        </a:lnSpc>
                        <a:defRPr/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Arial"/>
                          <a:ea typeface="Arial"/>
                        </a:rPr>
                        <a:t>+ Приёмно‑контрольный перечень (раздел VIII)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440" marR="91440" anchor="ctr">
                    <a:lnL w="12240" algn="ctr">
                      <a:solidFill>
                        <a:srgbClr val="FFFFFF"/>
                      </a:solidFill>
                    </a:lnL>
                    <a:lnR w="12240" algn="ctr">
                      <a:solidFill>
                        <a:srgbClr val="FFFFFF"/>
                      </a:solidFill>
                    </a:lnR>
                    <a:lnT w="12240" algn="ctr">
                      <a:solidFill>
                        <a:srgbClr val="FFFFFF"/>
                      </a:solidFill>
                    </a:lnT>
                    <a:lnB w="12240" algn="ctr">
                      <a:solidFill>
                        <a:srgbClr val="FFFFFF"/>
                      </a:solidFill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p>
                      <a:pPr defTabSz="914400">
                        <a:lnSpc>
                          <a:spcPct val="100000"/>
                        </a:lnSpc>
                        <a:defRPr/>
                      </a:pPr>
                      <a:r>
                        <a:rPr lang="ru-RU" sz="1200" b="1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Упаковка</a:t>
                      </a:r>
                      <a:endParaRPr lang="ru-RU" sz="1200" b="0" u="none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91440" marR="91440" anchor="ctr">
                    <a:lnL w="12240" algn="ctr">
                      <a:solidFill>
                        <a:srgbClr val="FFFFFF"/>
                      </a:solidFill>
                    </a:lnL>
                    <a:lnR w="12240" algn="ctr">
                      <a:solidFill>
                        <a:srgbClr val="FFFFFF"/>
                      </a:solidFill>
                    </a:lnR>
                    <a:lnT w="12240" algn="ctr">
                      <a:solidFill>
                        <a:srgbClr val="FFFFFF"/>
                      </a:solidFill>
                    </a:lnT>
                    <a:lnB w="12240" algn="ctr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defTabSz="914400">
                        <a:lnSpc>
                          <a:spcPct val="100000"/>
                        </a:lnSpc>
                        <a:defRPr/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Общие требования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440" marR="91440" anchor="ctr">
                    <a:lnL w="12240" algn="ctr">
                      <a:solidFill>
                        <a:srgbClr val="FFFFFF"/>
                      </a:solidFill>
                    </a:lnL>
                    <a:lnR w="12240" algn="ctr">
                      <a:solidFill>
                        <a:srgbClr val="FFFFFF"/>
                      </a:solidFill>
                    </a:lnR>
                    <a:lnT w="12240" algn="ctr">
                      <a:solidFill>
                        <a:srgbClr val="FFFFFF"/>
                      </a:solidFill>
                    </a:lnT>
                    <a:lnB w="12240" algn="ctr">
                      <a:solidFill>
                        <a:srgbClr val="FFFFFF"/>
                      </a:solidFill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p>
                      <a:pPr defTabSz="914400">
                        <a:lnSpc>
                          <a:spcPct val="100000"/>
                        </a:lnSpc>
                        <a:defRPr/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Arial"/>
                          <a:ea typeface="Arial"/>
                        </a:rPr>
                        <a:t>Защита от утечек, прокладки, абсорбирующие материалы (п. 19)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440" marR="91440" anchor="ctr">
                    <a:lnL w="12240" algn="ctr">
                      <a:solidFill>
                        <a:srgbClr val="FFFFFF"/>
                      </a:solidFill>
                    </a:lnL>
                    <a:lnR w="12240" algn="ctr">
                      <a:solidFill>
                        <a:srgbClr val="FFFFFF"/>
                      </a:solidFill>
                    </a:lnR>
                    <a:lnT w="12240" algn="ctr">
                      <a:solidFill>
                        <a:srgbClr val="FFFFFF"/>
                      </a:solidFill>
                    </a:lnT>
                    <a:lnB w="12240" algn="ctr">
                      <a:solidFill>
                        <a:srgbClr val="FFFFFF"/>
                      </a:solidFill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p>
                      <a:pPr defTabSz="914400">
                        <a:lnSpc>
                          <a:spcPct val="100000"/>
                        </a:lnSpc>
                        <a:defRPr/>
                      </a:pPr>
                      <a:r>
                        <a:rPr lang="ru-RU" sz="1200" b="1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Маркировка</a:t>
                      </a:r>
                      <a:endParaRPr lang="ru-RU" sz="1200" b="0" u="none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91440" marR="91440" anchor="ctr">
                    <a:lnL w="12240" algn="ctr">
                      <a:solidFill>
                        <a:srgbClr val="FFFFFF"/>
                      </a:solidFill>
                    </a:lnL>
                    <a:lnR w="12240" algn="ctr">
                      <a:solidFill>
                        <a:srgbClr val="FFFFFF"/>
                      </a:solidFill>
                    </a:lnR>
                    <a:lnT w="12240" algn="ctr">
                      <a:solidFill>
                        <a:srgbClr val="FFFFFF"/>
                      </a:solidFill>
                    </a:lnT>
                    <a:lnB w="12240" algn="ctr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defTabSz="914400">
                        <a:lnSpc>
                          <a:spcPct val="100000"/>
                        </a:lnSpc>
                        <a:defRPr/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На русском, при экспорте — на англ.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440" marR="91440" anchor="ctr">
                    <a:lnL w="12240" algn="ctr">
                      <a:solidFill>
                        <a:srgbClr val="FFFFFF"/>
                      </a:solidFill>
                    </a:lnL>
                    <a:lnR w="12240" algn="ctr">
                      <a:solidFill>
                        <a:srgbClr val="FFFFFF"/>
                      </a:solidFill>
                    </a:lnR>
                    <a:lnT w="12240" algn="ctr">
                      <a:solidFill>
                        <a:srgbClr val="FFFFFF"/>
                      </a:solidFill>
                    </a:lnT>
                    <a:lnB w="12240" algn="ctr">
                      <a:solidFill>
                        <a:srgbClr val="FFFFFF"/>
                      </a:solidFill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p>
                      <a:pPr defTabSz="914400">
                        <a:lnSpc>
                          <a:spcPct val="100000"/>
                        </a:lnSpc>
                        <a:defRPr/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Arial"/>
                          <a:ea typeface="Arial"/>
                        </a:rPr>
                        <a:t>По требованиям Технических инструкций (п. 20)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440" marR="91440" anchor="ctr">
                    <a:lnL w="12240" algn="ctr">
                      <a:solidFill>
                        <a:srgbClr val="FFFFFF"/>
                      </a:solidFill>
                    </a:lnL>
                    <a:lnR w="12240" algn="ctr">
                      <a:solidFill>
                        <a:srgbClr val="FFFFFF"/>
                      </a:solidFill>
                    </a:lnR>
                    <a:lnT w="12240" algn="ctr">
                      <a:solidFill>
                        <a:srgbClr val="FFFFFF"/>
                      </a:solidFill>
                    </a:lnT>
                    <a:lnB w="12240" algn="ctr">
                      <a:solidFill>
                        <a:srgbClr val="FFFFFF"/>
                      </a:solidFill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24" name="" descr=""/>
          <p:cNvPicPr/>
          <p:nvPr/>
        </p:nvPicPr>
        <p:blipFill>
          <a:blip r:embed="rId4"/>
          <a:stretch/>
        </p:blipFill>
        <p:spPr bwMode="auto">
          <a:xfrm>
            <a:off x="10932120" y="5232960"/>
            <a:ext cx="1267920" cy="162828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>
            <a:alphaModFix amt="99000"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 bwMode="auto">
          <a:xfrm>
            <a:off x="1590120" y="179280"/>
            <a:ext cx="9077760" cy="1296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numCol="1" spcCol="0" anchor="b">
            <a:normAutofit fontScale="92500" lnSpcReduction="9999"/>
          </a:bodyPr>
          <a:p>
            <a:pPr indent="0" algn="ctr" defTabSz="914400">
              <a:lnSpc>
                <a:spcPct val="90000"/>
              </a:lnSpc>
              <a:buNone/>
              <a:defRPr/>
            </a:pPr>
            <a:r>
              <a:rPr lang="ru-RU" sz="2000" b="1" u="none" strike="noStrike">
                <a:solidFill>
                  <a:schemeClr val="dk1"/>
                </a:solidFill>
                <a:latin typeface="Times New Roman"/>
                <a:ea typeface="Times New Roman"/>
              </a:rPr>
              <a:t>Межрегиональное территориальное управление</a:t>
            </a:r>
            <a:endParaRPr lang="ru-RU" sz="2000" b="0" u="none" strike="noStrike">
              <a:solidFill>
                <a:schemeClr val="dk1"/>
              </a:solidFill>
              <a:latin typeface="Arial"/>
            </a:endParaRPr>
          </a:p>
          <a:p>
            <a:pPr indent="0" algn="ctr" defTabSz="914400">
              <a:lnSpc>
                <a:spcPct val="90000"/>
              </a:lnSpc>
              <a:buNone/>
              <a:defRPr/>
            </a:pPr>
            <a:r>
              <a:rPr lang="ru-RU" sz="2000" b="1" u="none" strike="noStrike">
                <a:solidFill>
                  <a:schemeClr val="dk1"/>
                </a:solidFill>
                <a:latin typeface="Times New Roman"/>
                <a:ea typeface="Times New Roman"/>
              </a:rPr>
              <a:t> </a:t>
            </a:r>
            <a:r>
              <a:rPr lang="ru-RU" sz="2000" b="1" u="none" strike="noStrike">
                <a:solidFill>
                  <a:schemeClr val="dk1"/>
                </a:solidFill>
                <a:latin typeface="Times New Roman"/>
                <a:ea typeface="Times New Roman"/>
              </a:rPr>
              <a:t>Федеральной службы по надзору в сфере транспорта </a:t>
            </a:r>
            <a:endParaRPr lang="ru-RU" sz="2000" b="0" u="none" strike="noStrike">
              <a:solidFill>
                <a:schemeClr val="dk1"/>
              </a:solidFill>
              <a:latin typeface="Arial"/>
            </a:endParaRPr>
          </a:p>
          <a:p>
            <a:pPr indent="0" algn="ctr" defTabSz="914400">
              <a:lnSpc>
                <a:spcPct val="90000"/>
              </a:lnSpc>
              <a:buNone/>
              <a:defRPr/>
            </a:pPr>
            <a:r>
              <a:rPr lang="ru-RU" sz="2000" b="1" u="none" strike="noStrike">
                <a:solidFill>
                  <a:schemeClr val="dk1"/>
                </a:solidFill>
                <a:latin typeface="Times New Roman"/>
                <a:ea typeface="Times New Roman"/>
              </a:rPr>
              <a:t>по Южному федеральному округу </a:t>
            </a:r>
            <a:endParaRPr lang="ru-RU" sz="2000" b="0" u="none" strike="noStrike">
              <a:solidFill>
                <a:schemeClr val="dk1"/>
              </a:solidFill>
              <a:latin typeface="Arial"/>
            </a:endParaRPr>
          </a:p>
          <a:p>
            <a:pPr indent="0" algn="ctr" defTabSz="914400">
              <a:lnSpc>
                <a:spcPct val="90000"/>
              </a:lnSpc>
              <a:buNone/>
              <a:defRPr/>
            </a:pPr>
            <a:r>
              <a:rPr lang="ru-RU" sz="2000" b="1" u="none" strike="noStrike">
                <a:solidFill>
                  <a:schemeClr val="dk1"/>
                </a:solidFill>
                <a:latin typeface="Times New Roman"/>
                <a:ea typeface="Times New Roman"/>
              </a:rPr>
              <a:t>(МТУ Ространснадзора по ЮФО)</a:t>
            </a:r>
            <a:endParaRPr lang="ru-RU" sz="2000" b="0" u="none" strike="noStrike">
              <a:solidFill>
                <a:schemeClr val="dk1"/>
              </a:solidFill>
              <a:latin typeface="Arial"/>
            </a:endParaRPr>
          </a:p>
          <a:p>
            <a:pPr indent="0" algn="ctr" defTabSz="914400">
              <a:lnSpc>
                <a:spcPct val="90000"/>
              </a:lnSpc>
              <a:buNone/>
              <a:defRPr/>
            </a:pPr>
            <a:r>
              <a:rPr lang="ru-RU" sz="2000" b="1" u="none" strike="noStrike">
                <a:solidFill>
                  <a:schemeClr val="dk1"/>
                </a:solidFill>
                <a:latin typeface="Times New Roman"/>
                <a:ea typeface="Times New Roman"/>
              </a:rPr>
              <a:t> </a:t>
            </a:r>
            <a:r>
              <a:rPr lang="ru-RU" sz="2000" b="1" u="none" strike="noStrike">
                <a:solidFill>
                  <a:schemeClr val="dk1"/>
                </a:solidFill>
                <a:latin typeface="Times New Roman"/>
                <a:ea typeface="Times New Roman"/>
              </a:rPr>
              <a:t>г. Ростов-на-Дону</a:t>
            </a:r>
            <a:endParaRPr lang="ru-RU" sz="2000" b="0" u="none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subTitle"/>
          </p:nvPr>
        </p:nvSpPr>
        <p:spPr bwMode="auto">
          <a:xfrm flipH="0" flipV="0">
            <a:off x="1523880" y="2023200"/>
            <a:ext cx="9829440" cy="3819522"/>
          </a:xfrm>
          <a:prstGeom prst="rect">
            <a:avLst/>
          </a:prstGeom>
          <a:noFill/>
          <a:ln w="0">
            <a:noFill/>
          </a:ln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  <a:defRPr/>
            </a:pPr>
            <a:r>
              <a:rPr lang="ru-RU" sz="1600" b="1" u="none" strike="noStrike">
                <a:solidFill>
                  <a:srgbClr val="000000"/>
                </a:solidFill>
                <a:latin typeface="Times New Roman"/>
                <a:ea typeface="Times New Roman"/>
              </a:rPr>
              <a:t>Изменения в правилах пассажирских авиаперевозок</a:t>
            </a:r>
            <a:endParaRPr lang="ru-RU" sz="1600" b="0" u="none" strike="noStrike">
              <a:solidFill>
                <a:srgbClr val="FFFFFF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  <a:defRPr/>
            </a:pPr>
            <a:r>
              <a:rPr lang="ru-RU" sz="1600" b="1" u="none" strike="noStrike">
                <a:solidFill>
                  <a:srgbClr val="000000"/>
                </a:solidFill>
                <a:latin typeface="Times New Roman"/>
                <a:ea typeface="Times New Roman"/>
              </a:rPr>
              <a:t>Вступили в силу с 1 марта 2026 года (Приказ Минтранса №341 от 15.10.2025)</a:t>
            </a:r>
            <a:endParaRPr lang="ru-RU" sz="1600" b="0" u="none" strike="noStrike">
              <a:solidFill>
                <a:srgbClr val="FFFFFF"/>
              </a:solidFill>
              <a:latin typeface="Arial"/>
            </a:endParaRPr>
          </a:p>
          <a:p>
            <a:pPr marL="217800" indent="-2178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  <a:defRPr/>
            </a:pPr>
            <a:r>
              <a:rPr lang="ru-RU" sz="1400" b="0" u="none" strike="noStrike">
                <a:solidFill>
                  <a:srgbClr val="000000"/>
                </a:solidFill>
                <a:latin typeface="Times New Roman"/>
                <a:ea typeface="Times New Roman"/>
              </a:rPr>
              <a:t>Нормативная база изменений.</a:t>
            </a:r>
            <a:endParaRPr sz="1400" b="0" u="none" strike="noStrike">
              <a:solidFill>
                <a:srgbClr val="FFFFFF"/>
              </a:solidFill>
              <a:latin typeface="Arial"/>
            </a:endParaRPr>
          </a:p>
          <a:p>
            <a:pPr marL="217800" indent="-2178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  <a:defRPr/>
            </a:pPr>
            <a:r>
              <a:rPr lang="ru-RU" sz="1400" b="0" u="none" strike="noStrike">
                <a:solidFill>
                  <a:srgbClr val="000000"/>
                </a:solidFill>
                <a:latin typeface="Times New Roman"/>
                <a:ea typeface="Times New Roman"/>
              </a:rPr>
              <a:t>Электронный посадочный талон.</a:t>
            </a:r>
            <a:endParaRPr sz="1400" b="0" u="none" strike="noStrike">
              <a:solidFill>
                <a:srgbClr val="FFFFFF"/>
              </a:solidFill>
              <a:latin typeface="Arial"/>
            </a:endParaRPr>
          </a:p>
          <a:p>
            <a:pPr marL="217800" indent="-2178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  <a:defRPr/>
            </a:pPr>
            <a:r>
              <a:rPr lang="ru-RU" sz="1400" b="0" u="none" strike="noStrike">
                <a:solidFill>
                  <a:srgbClr val="000000"/>
                </a:solidFill>
                <a:latin typeface="Times New Roman"/>
                <a:ea typeface="Times New Roman"/>
              </a:rPr>
              <a:t>Информация при бронировании.</a:t>
            </a:r>
            <a:endParaRPr sz="1400" b="0" u="none" strike="noStrike">
              <a:solidFill>
                <a:srgbClr val="FFFFFF"/>
              </a:solidFill>
              <a:latin typeface="Arial"/>
            </a:endParaRPr>
          </a:p>
          <a:p>
            <a:pPr marL="217800" indent="-2178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  <a:defRPr/>
            </a:pPr>
            <a:r>
              <a:rPr lang="ru-RU" sz="1400" b="0" u="none" strike="noStrike">
                <a:solidFill>
                  <a:srgbClr val="000000"/>
                </a:solidFill>
                <a:latin typeface="Times New Roman"/>
                <a:ea typeface="Times New Roman"/>
              </a:rPr>
              <a:t>Вынужденный отказ от перевозки.</a:t>
            </a:r>
            <a:endParaRPr sz="1400" b="0" u="none" strike="noStrike">
              <a:solidFill>
                <a:srgbClr val="FFFFFF"/>
              </a:solidFill>
              <a:latin typeface="Arial"/>
            </a:endParaRPr>
          </a:p>
          <a:p>
            <a:pPr marL="217800" indent="-2178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  <a:defRPr/>
            </a:pPr>
            <a:r>
              <a:rPr lang="ru-RU" sz="1400" b="0" u="none" strike="noStrike">
                <a:solidFill>
                  <a:srgbClr val="000000"/>
                </a:solidFill>
                <a:latin typeface="Times New Roman"/>
                <a:ea typeface="Times New Roman"/>
              </a:rPr>
              <a:t>Нормы воды и питания при задержке рейса.</a:t>
            </a:r>
            <a:endParaRPr sz="1400" b="0" u="none" strike="noStrike">
              <a:solidFill>
                <a:srgbClr val="FFFFFF"/>
              </a:solidFill>
              <a:latin typeface="Arial"/>
            </a:endParaRPr>
          </a:p>
          <a:p>
            <a:pPr marL="217800" indent="-2178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  <a:defRPr/>
            </a:pPr>
            <a:r>
              <a:rPr lang="ru-RU" sz="1400" b="0" u="none" strike="noStrike">
                <a:solidFill>
                  <a:srgbClr val="000000"/>
                </a:solidFill>
                <a:latin typeface="Times New Roman"/>
                <a:ea typeface="Times New Roman"/>
              </a:rPr>
              <a:t>Предоставление гостиницы при задержке.</a:t>
            </a:r>
            <a:endParaRPr sz="1400" b="0" u="none" strike="noStrike">
              <a:solidFill>
                <a:srgbClr val="FFFFFF"/>
              </a:solidFill>
              <a:latin typeface="Arial"/>
            </a:endParaRPr>
          </a:p>
          <a:p>
            <a:pPr marL="217800" indent="-2178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  <a:defRPr/>
            </a:pPr>
            <a:r>
              <a:rPr lang="ru-RU" sz="1400" b="0" u="none" strike="noStrike">
                <a:solidFill>
                  <a:srgbClr val="000000"/>
                </a:solidFill>
                <a:latin typeface="Times New Roman"/>
                <a:ea typeface="Times New Roman"/>
              </a:rPr>
              <a:t>Провоз ручной клади.</a:t>
            </a:r>
            <a:endParaRPr sz="1400" b="0" u="none" strike="noStrike">
              <a:solidFill>
                <a:srgbClr val="FFFFFF"/>
              </a:solidFill>
              <a:latin typeface="Arial"/>
            </a:endParaRPr>
          </a:p>
          <a:p>
            <a:pPr marL="217800" indent="-2178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  <a:defRPr/>
            </a:pPr>
            <a:r>
              <a:rPr lang="ru-RU" sz="1400" b="0" u="none" strike="noStrike">
                <a:solidFill>
                  <a:srgbClr val="000000"/>
                </a:solidFill>
                <a:latin typeface="Times New Roman"/>
                <a:ea typeface="Times New Roman"/>
              </a:rPr>
              <a:t>Другие важные изменения.</a:t>
            </a:r>
            <a:endParaRPr sz="1400" b="0" u="none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  <a:defRPr/>
            </a:pPr>
            <a:endParaRPr sz="1400" b="0" u="none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27" name="" descr=""/>
          <p:cNvPicPr/>
          <p:nvPr/>
        </p:nvPicPr>
        <p:blipFill>
          <a:blip r:embed="rId3"/>
          <a:stretch/>
        </p:blipFill>
        <p:spPr bwMode="auto">
          <a:xfrm>
            <a:off x="226440" y="27720"/>
            <a:ext cx="713879" cy="7999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29" name="" descr=""/>
          <p:cNvPicPr/>
          <p:nvPr/>
        </p:nvPicPr>
        <p:blipFill>
          <a:blip r:embed="rId4"/>
          <a:stretch/>
        </p:blipFill>
        <p:spPr bwMode="auto">
          <a:xfrm>
            <a:off x="8157600" y="4913280"/>
            <a:ext cx="4008240" cy="195696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>
            <a:alphaModFix amt="99000"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 bwMode="auto">
          <a:xfrm>
            <a:off x="1590120" y="179280"/>
            <a:ext cx="9077760" cy="1296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numCol="1" spcCol="0" anchor="b">
            <a:normAutofit fontScale="92500" lnSpcReduction="9999"/>
          </a:bodyPr>
          <a:p>
            <a:pPr indent="0" algn="ctr" defTabSz="914400">
              <a:lnSpc>
                <a:spcPct val="90000"/>
              </a:lnSpc>
              <a:buNone/>
              <a:defRPr/>
            </a:pPr>
            <a:r>
              <a:rPr lang="ru-RU" sz="2000" b="1" u="none" strike="noStrike">
                <a:solidFill>
                  <a:schemeClr val="dk1"/>
                </a:solidFill>
                <a:latin typeface="Times New Roman"/>
                <a:ea typeface="Times New Roman"/>
              </a:rPr>
              <a:t>Межрегиональное территориальное управление</a:t>
            </a:r>
            <a:endParaRPr lang="ru-RU" sz="2000" b="0" u="none" strike="noStrike">
              <a:solidFill>
                <a:schemeClr val="dk1"/>
              </a:solidFill>
              <a:latin typeface="Arial"/>
            </a:endParaRPr>
          </a:p>
          <a:p>
            <a:pPr indent="0" algn="ctr" defTabSz="914400">
              <a:lnSpc>
                <a:spcPct val="90000"/>
              </a:lnSpc>
              <a:buNone/>
              <a:defRPr/>
            </a:pPr>
            <a:r>
              <a:rPr lang="ru-RU" sz="2000" b="1" u="none" strike="noStrike">
                <a:solidFill>
                  <a:schemeClr val="dk1"/>
                </a:solidFill>
                <a:latin typeface="Times New Roman"/>
                <a:ea typeface="Times New Roman"/>
              </a:rPr>
              <a:t> </a:t>
            </a:r>
            <a:r>
              <a:rPr lang="ru-RU" sz="2000" b="1" u="none" strike="noStrike">
                <a:solidFill>
                  <a:schemeClr val="dk1"/>
                </a:solidFill>
                <a:latin typeface="Times New Roman"/>
                <a:ea typeface="Times New Roman"/>
              </a:rPr>
              <a:t>Федеральной службы по надзору в сфере транспорта </a:t>
            </a:r>
            <a:endParaRPr lang="ru-RU" sz="2000" b="0" u="none" strike="noStrike">
              <a:solidFill>
                <a:schemeClr val="dk1"/>
              </a:solidFill>
              <a:latin typeface="Arial"/>
            </a:endParaRPr>
          </a:p>
          <a:p>
            <a:pPr indent="0" algn="ctr" defTabSz="914400">
              <a:lnSpc>
                <a:spcPct val="90000"/>
              </a:lnSpc>
              <a:buNone/>
              <a:defRPr/>
            </a:pPr>
            <a:r>
              <a:rPr lang="ru-RU" sz="2000" b="1" u="none" strike="noStrike">
                <a:solidFill>
                  <a:schemeClr val="dk1"/>
                </a:solidFill>
                <a:latin typeface="Times New Roman"/>
                <a:ea typeface="Times New Roman"/>
              </a:rPr>
              <a:t>по Южному федеральному округу </a:t>
            </a:r>
            <a:endParaRPr lang="ru-RU" sz="2000" b="0" u="none" strike="noStrike">
              <a:solidFill>
                <a:schemeClr val="dk1"/>
              </a:solidFill>
              <a:latin typeface="Arial"/>
            </a:endParaRPr>
          </a:p>
          <a:p>
            <a:pPr indent="0" algn="ctr" defTabSz="914400">
              <a:lnSpc>
                <a:spcPct val="90000"/>
              </a:lnSpc>
              <a:buNone/>
              <a:defRPr/>
            </a:pPr>
            <a:r>
              <a:rPr lang="ru-RU" sz="2000" b="1" u="none" strike="noStrike">
                <a:solidFill>
                  <a:schemeClr val="dk1"/>
                </a:solidFill>
                <a:latin typeface="Times New Roman"/>
                <a:ea typeface="Times New Roman"/>
              </a:rPr>
              <a:t>(МТУ Ространснадзора по ЮФО)</a:t>
            </a:r>
            <a:endParaRPr lang="ru-RU" sz="2000" b="0" u="none" strike="noStrike">
              <a:solidFill>
                <a:schemeClr val="dk1"/>
              </a:solidFill>
              <a:latin typeface="Arial"/>
            </a:endParaRPr>
          </a:p>
          <a:p>
            <a:pPr indent="0" algn="ctr" defTabSz="914400">
              <a:lnSpc>
                <a:spcPct val="90000"/>
              </a:lnSpc>
              <a:buNone/>
              <a:defRPr/>
            </a:pPr>
            <a:r>
              <a:rPr lang="ru-RU" sz="2000" b="1" u="none" strike="noStrike">
                <a:solidFill>
                  <a:schemeClr val="dk1"/>
                </a:solidFill>
                <a:latin typeface="Times New Roman"/>
                <a:ea typeface="Times New Roman"/>
              </a:rPr>
              <a:t> </a:t>
            </a:r>
            <a:r>
              <a:rPr lang="ru-RU" sz="2000" b="1" u="none" strike="noStrike">
                <a:solidFill>
                  <a:schemeClr val="dk1"/>
                </a:solidFill>
                <a:latin typeface="Times New Roman"/>
                <a:ea typeface="Times New Roman"/>
              </a:rPr>
              <a:t>г. Ростов-на-Дону</a:t>
            </a:r>
            <a:endParaRPr lang="ru-RU" sz="2000" b="0" u="none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subTitle"/>
          </p:nvPr>
        </p:nvSpPr>
        <p:spPr bwMode="auto">
          <a:xfrm>
            <a:off x="1523880" y="2023200"/>
            <a:ext cx="9829440" cy="19234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numCol="1" spcCol="0" anchor="t">
            <a:normAutofit/>
          </a:bodyPr>
          <a:p>
            <a:pPr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  <a:defRPr/>
            </a:pPr>
            <a:r>
              <a:rPr lang="ru-RU" sz="1400" b="1" u="none" strike="noStrike">
                <a:solidFill>
                  <a:srgbClr val="000000"/>
                </a:solidFill>
                <a:latin typeface="Times New Roman"/>
                <a:ea typeface="Times New Roman"/>
              </a:rPr>
              <a:t>Нормативная база</a:t>
            </a:r>
            <a:endParaRPr lang="ru-RU" sz="1400" b="0" u="none" strike="noStrike">
              <a:solidFill>
                <a:srgbClr val="FFFFFF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  <a:defRPr/>
            </a:pPr>
            <a:r>
              <a:rPr lang="ru-RU" sz="1400" b="1" u="none" strike="noStrike">
                <a:solidFill>
                  <a:srgbClr val="000000"/>
                </a:solidFill>
                <a:latin typeface="Times New Roman"/>
                <a:ea typeface="Times New Roman"/>
              </a:rPr>
              <a:t>Основной документ:</a:t>
            </a:r>
            <a:r>
              <a:rPr lang="ru-RU" sz="1400" b="0" u="none" strike="noStrike">
                <a:solidFill>
                  <a:srgbClr val="000000"/>
                </a:solidFill>
                <a:latin typeface="Times New Roman"/>
                <a:ea typeface="Times New Roman"/>
              </a:rPr>
              <a:t> ФАП «</a:t>
            </a:r>
            <a:r>
              <a:rPr lang="ru-RU" sz="1400" b="0" u="none" strike="noStrike">
                <a:solidFill>
                  <a:srgbClr val="000000"/>
                </a:solidFill>
                <a:latin typeface="Times New Roman"/>
                <a:ea typeface="Times New Roman"/>
              </a:rPr>
              <a:t>Общие правила воздушных перевозок пассажиров, багажа, грузов и требования к обслуживанию пассажиров, грузоотправителей, грузополучателей"» (утв. приказом Минтранса от 28.06.2007 №82).</a:t>
            </a:r>
            <a:endParaRPr lang="ru-RU" sz="1400" b="0" u="none" strike="noStrike">
              <a:solidFill>
                <a:srgbClr val="FFFFFF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  <a:defRPr/>
            </a:pPr>
            <a:r>
              <a:rPr lang="ru-RU" sz="1400" b="1" u="none" strike="noStrike">
                <a:solidFill>
                  <a:srgbClr val="000000"/>
                </a:solidFill>
                <a:latin typeface="Times New Roman"/>
                <a:ea typeface="Times New Roman"/>
              </a:rPr>
              <a:t>Изменения внесены:</a:t>
            </a:r>
            <a:r>
              <a:rPr lang="ru-RU" sz="1400" b="0" u="none" strike="noStrike">
                <a:solidFill>
                  <a:srgbClr val="000000"/>
                </a:solidFill>
                <a:latin typeface="Times New Roman"/>
                <a:ea typeface="Times New Roman"/>
              </a:rPr>
              <a:t> приказом Минтранса России от 15.10.2025 №341.</a:t>
            </a:r>
            <a:endParaRPr lang="ru-RU" sz="1400" b="0" u="none" strike="noStrike">
              <a:solidFill>
                <a:srgbClr val="FFFFFF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  <a:defRPr/>
            </a:pPr>
            <a:r>
              <a:rPr lang="ru-RU" sz="1400" b="1" u="none" strike="noStrike">
                <a:solidFill>
                  <a:srgbClr val="000000"/>
                </a:solidFill>
                <a:latin typeface="Times New Roman"/>
                <a:ea typeface="Times New Roman"/>
              </a:rPr>
              <a:t>Дата вступления в силу:</a:t>
            </a:r>
            <a:r>
              <a:rPr lang="ru-RU" sz="1400" b="0" u="none" strike="noStrike">
                <a:solidFill>
                  <a:srgbClr val="000000"/>
                </a:solidFill>
                <a:latin typeface="Times New Roman"/>
                <a:ea typeface="Times New Roman"/>
              </a:rPr>
              <a:t> 01.03.2026.</a:t>
            </a:r>
            <a:endParaRPr lang="ru-RU" sz="1400" b="0" u="none" strike="noStrike">
              <a:solidFill>
                <a:srgbClr val="FFFFFF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  <a:defRPr/>
            </a:pPr>
            <a:r>
              <a:rPr lang="ru-RU" sz="1400" b="1" u="none" strike="noStrike">
                <a:solidFill>
                  <a:srgbClr val="000000"/>
                </a:solidFill>
                <a:latin typeface="Times New Roman"/>
                <a:ea typeface="Times New Roman"/>
              </a:rPr>
              <a:t>Цель изменений:</a:t>
            </a:r>
            <a:r>
              <a:rPr lang="ru-RU" sz="1400" b="0" u="none" strike="noStrike">
                <a:solidFill>
                  <a:srgbClr val="000000"/>
                </a:solidFill>
                <a:latin typeface="Times New Roman"/>
                <a:ea typeface="Times New Roman"/>
              </a:rPr>
              <a:t> повышение прозрачности взаимодействия с авиакомпаниями и чёткое закрепление прав пассажиров.</a:t>
            </a:r>
            <a:endParaRPr lang="ru-RU" sz="1400" b="0" u="none" strike="noStrike">
              <a:solidFill>
                <a:srgbClr val="FFFFFF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  <a:defRPr/>
            </a:pPr>
            <a:endParaRPr lang="ru-RU" sz="1400" b="0" u="none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32" name="" descr=""/>
          <p:cNvPicPr/>
          <p:nvPr/>
        </p:nvPicPr>
        <p:blipFill>
          <a:blip r:embed="rId3"/>
          <a:stretch/>
        </p:blipFill>
        <p:spPr bwMode="auto">
          <a:xfrm>
            <a:off x="226440" y="27720"/>
            <a:ext cx="713879" cy="7999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34" name="" descr=""/>
          <p:cNvPicPr/>
          <p:nvPr/>
        </p:nvPicPr>
        <p:blipFill>
          <a:blip r:embed="rId4"/>
          <a:stretch/>
        </p:blipFill>
        <p:spPr bwMode="auto">
          <a:xfrm flipH="0" flipV="0">
            <a:off x="10460568" y="3862276"/>
            <a:ext cx="1708870" cy="3031362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>
            <a:alphaModFix amt="99000"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 bwMode="auto">
          <a:xfrm>
            <a:off x="1590120" y="179280"/>
            <a:ext cx="9077760" cy="1296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numCol="1" spcCol="0" anchor="b">
            <a:normAutofit fontScale="92500" lnSpcReduction="9999"/>
          </a:bodyPr>
          <a:p>
            <a:pPr indent="0" algn="ctr" defTabSz="914400">
              <a:lnSpc>
                <a:spcPct val="90000"/>
              </a:lnSpc>
              <a:buNone/>
              <a:defRPr/>
            </a:pPr>
            <a:r>
              <a:rPr lang="ru-RU" sz="2000" b="1" u="none" strike="noStrike">
                <a:solidFill>
                  <a:schemeClr val="dk1"/>
                </a:solidFill>
                <a:latin typeface="Times New Roman"/>
                <a:ea typeface="Times New Roman"/>
              </a:rPr>
              <a:t>Межрегиональное территориальное управление</a:t>
            </a:r>
            <a:endParaRPr lang="ru-RU" sz="2000" b="0" u="none" strike="noStrike">
              <a:solidFill>
                <a:schemeClr val="dk1"/>
              </a:solidFill>
              <a:latin typeface="Arial"/>
            </a:endParaRPr>
          </a:p>
          <a:p>
            <a:pPr indent="0" algn="ctr" defTabSz="914400">
              <a:lnSpc>
                <a:spcPct val="90000"/>
              </a:lnSpc>
              <a:buNone/>
              <a:defRPr/>
            </a:pPr>
            <a:r>
              <a:rPr lang="ru-RU" sz="2000" b="1" u="none" strike="noStrike">
                <a:solidFill>
                  <a:schemeClr val="dk1"/>
                </a:solidFill>
                <a:latin typeface="Times New Roman"/>
                <a:ea typeface="Times New Roman"/>
              </a:rPr>
              <a:t> </a:t>
            </a:r>
            <a:r>
              <a:rPr lang="ru-RU" sz="2000" b="1" u="none" strike="noStrike">
                <a:solidFill>
                  <a:schemeClr val="dk1"/>
                </a:solidFill>
                <a:latin typeface="Times New Roman"/>
                <a:ea typeface="Times New Roman"/>
              </a:rPr>
              <a:t>Федеральной службы по надзору в сфере транспорта </a:t>
            </a:r>
            <a:endParaRPr lang="ru-RU" sz="2000" b="0" u="none" strike="noStrike">
              <a:solidFill>
                <a:schemeClr val="dk1"/>
              </a:solidFill>
              <a:latin typeface="Arial"/>
            </a:endParaRPr>
          </a:p>
          <a:p>
            <a:pPr indent="0" algn="ctr" defTabSz="914400">
              <a:lnSpc>
                <a:spcPct val="90000"/>
              </a:lnSpc>
              <a:buNone/>
              <a:defRPr/>
            </a:pPr>
            <a:r>
              <a:rPr lang="ru-RU" sz="2000" b="1" u="none" strike="noStrike">
                <a:solidFill>
                  <a:schemeClr val="dk1"/>
                </a:solidFill>
                <a:latin typeface="Times New Roman"/>
                <a:ea typeface="Times New Roman"/>
              </a:rPr>
              <a:t>по Южному федеральному округу </a:t>
            </a:r>
            <a:endParaRPr lang="ru-RU" sz="2000" b="0" u="none" strike="noStrike">
              <a:solidFill>
                <a:schemeClr val="dk1"/>
              </a:solidFill>
              <a:latin typeface="Arial"/>
            </a:endParaRPr>
          </a:p>
          <a:p>
            <a:pPr indent="0" algn="ctr" defTabSz="914400">
              <a:lnSpc>
                <a:spcPct val="90000"/>
              </a:lnSpc>
              <a:buNone/>
              <a:defRPr/>
            </a:pPr>
            <a:r>
              <a:rPr lang="ru-RU" sz="2000" b="1" u="none" strike="noStrike">
                <a:solidFill>
                  <a:schemeClr val="dk1"/>
                </a:solidFill>
                <a:latin typeface="Times New Roman"/>
                <a:ea typeface="Times New Roman"/>
              </a:rPr>
              <a:t>(МТУ Ространснадзора по ЮФО)</a:t>
            </a:r>
            <a:endParaRPr lang="ru-RU" sz="2000" b="0" u="none" strike="noStrike">
              <a:solidFill>
                <a:schemeClr val="dk1"/>
              </a:solidFill>
              <a:latin typeface="Arial"/>
            </a:endParaRPr>
          </a:p>
          <a:p>
            <a:pPr indent="0" algn="ctr" defTabSz="914400">
              <a:lnSpc>
                <a:spcPct val="90000"/>
              </a:lnSpc>
              <a:buNone/>
              <a:defRPr/>
            </a:pPr>
            <a:r>
              <a:rPr lang="ru-RU" sz="2000" b="1" u="none" strike="noStrike">
                <a:solidFill>
                  <a:schemeClr val="dk1"/>
                </a:solidFill>
                <a:latin typeface="Times New Roman"/>
                <a:ea typeface="Times New Roman"/>
              </a:rPr>
              <a:t> </a:t>
            </a:r>
            <a:r>
              <a:rPr lang="ru-RU" sz="2000" b="1" u="none" strike="noStrike">
                <a:solidFill>
                  <a:schemeClr val="dk1"/>
                </a:solidFill>
                <a:latin typeface="Times New Roman"/>
                <a:ea typeface="Times New Roman"/>
              </a:rPr>
              <a:t>г. Ростов-на-Дону</a:t>
            </a:r>
            <a:endParaRPr lang="ru-RU" sz="2000" b="0" u="none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 type="subTitle"/>
          </p:nvPr>
        </p:nvSpPr>
        <p:spPr bwMode="auto">
          <a:xfrm>
            <a:off x="1523880" y="2023200"/>
            <a:ext cx="9829440" cy="31870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numCol="1" spcCol="0" anchor="t">
            <a:normAutofit/>
          </a:bodyPr>
          <a:p>
            <a:pPr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  <a:defRPr/>
            </a:pPr>
            <a:r>
              <a:rPr lang="ru-RU" sz="1400" b="1" u="none" strike="noStrike">
                <a:solidFill>
                  <a:srgbClr val="000000"/>
                </a:solidFill>
                <a:latin typeface="Times New Roman"/>
                <a:ea typeface="Times New Roman"/>
              </a:rPr>
              <a:t>Электронный посадочный талон</a:t>
            </a:r>
            <a:endParaRPr lang="ru-RU" sz="1400" b="0" u="none" strike="noStrike">
              <a:solidFill>
                <a:srgbClr val="FFFFFF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  <a:defRPr/>
            </a:pPr>
            <a:r>
              <a:rPr lang="ru-RU" sz="1400" b="1" u="none" strike="noStrike">
                <a:solidFill>
                  <a:srgbClr val="000000"/>
                </a:solidFill>
                <a:latin typeface="Times New Roman"/>
                <a:ea typeface="Times New Roman"/>
              </a:rPr>
              <a:t>Что изменилось:</a:t>
            </a:r>
            <a:r>
              <a:rPr lang="ru-RU" sz="1400" b="0" u="none" strike="noStrike">
                <a:solidFill>
                  <a:srgbClr val="000000"/>
                </a:solidFill>
                <a:latin typeface="Times New Roman"/>
                <a:ea typeface="Times New Roman"/>
              </a:rPr>
              <a:t> посадочный талон теперь выдаётся в бумажном или электронном виде (п. 84 приказа №341).</a:t>
            </a:r>
            <a:endParaRPr lang="ru-RU" sz="1400" b="0" u="none" strike="noStrike">
              <a:solidFill>
                <a:srgbClr val="FFFFFF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  <a:defRPr/>
            </a:pPr>
            <a:r>
              <a:rPr lang="ru-RU" sz="1400" b="1" u="none" strike="noStrike">
                <a:solidFill>
                  <a:srgbClr val="000000"/>
                </a:solidFill>
                <a:latin typeface="Times New Roman"/>
                <a:ea typeface="Times New Roman"/>
              </a:rPr>
              <a:t>Обязанности перевозчика:</a:t>
            </a:r>
            <a:r>
              <a:rPr lang="ru-RU" sz="1400" b="0" u="none" strike="noStrike">
                <a:solidFill>
                  <a:srgbClr val="000000"/>
                </a:solidFill>
                <a:latin typeface="Times New Roman"/>
                <a:ea typeface="Times New Roman"/>
              </a:rPr>
              <a:t> направить электронный талон способом связи, указанным пассажиром (email, мессенджер и т. д.).</a:t>
            </a:r>
            <a:endParaRPr lang="ru-RU" sz="1400" b="0" u="none" strike="noStrike">
              <a:solidFill>
                <a:srgbClr val="FFFFFF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  <a:defRPr/>
            </a:pPr>
            <a:r>
              <a:rPr lang="ru-RU" sz="1400" b="1" u="none" strike="noStrike">
                <a:solidFill>
                  <a:srgbClr val="000000"/>
                </a:solidFill>
                <a:latin typeface="Times New Roman"/>
                <a:ea typeface="Times New Roman"/>
              </a:rPr>
              <a:t>Обязательные данные в талоне:</a:t>
            </a:r>
            <a:endParaRPr lang="ru-RU" sz="1400" b="0" u="none" strike="noStrike">
              <a:solidFill>
                <a:srgbClr val="FFFFFF"/>
              </a:solidFill>
              <a:latin typeface="Arial"/>
            </a:endParaRPr>
          </a:p>
          <a:p>
            <a:pPr marL="239760" indent="-23976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  <a:defRPr/>
            </a:pPr>
            <a:r>
              <a:rPr lang="ru-RU" sz="1400" b="0" u="none" strike="noStrike">
                <a:solidFill>
                  <a:srgbClr val="000000"/>
                </a:solidFill>
                <a:latin typeface="Times New Roman"/>
                <a:ea typeface="Times New Roman"/>
              </a:rPr>
              <a:t>инициалы и фамилия пассажира;</a:t>
            </a:r>
            <a:endParaRPr lang="ru-RU" sz="1400" b="0" u="none" strike="noStrike">
              <a:solidFill>
                <a:srgbClr val="FFFFFF"/>
              </a:solidFill>
              <a:latin typeface="Arial"/>
            </a:endParaRPr>
          </a:p>
          <a:p>
            <a:pPr marL="239760" indent="-23976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  <a:defRPr/>
            </a:pPr>
            <a:r>
              <a:rPr lang="ru-RU" sz="1400" b="0" u="none" strike="noStrike">
                <a:solidFill>
                  <a:srgbClr val="000000"/>
                </a:solidFill>
                <a:latin typeface="Times New Roman"/>
                <a:ea typeface="Times New Roman"/>
              </a:rPr>
              <a:t>номер рейса;</a:t>
            </a:r>
            <a:endParaRPr lang="ru-RU" sz="1400" b="0" u="none" strike="noStrike">
              <a:solidFill>
                <a:srgbClr val="FFFFFF"/>
              </a:solidFill>
              <a:latin typeface="Arial"/>
            </a:endParaRPr>
          </a:p>
          <a:p>
            <a:pPr marL="239760" indent="-23976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  <a:defRPr/>
            </a:pPr>
            <a:r>
              <a:rPr lang="ru-RU" sz="1400" b="0" u="none" strike="noStrike">
                <a:solidFill>
                  <a:srgbClr val="000000"/>
                </a:solidFill>
                <a:latin typeface="Times New Roman"/>
                <a:ea typeface="Times New Roman"/>
              </a:rPr>
              <a:t>дата отправления;</a:t>
            </a:r>
            <a:endParaRPr lang="ru-RU" sz="1400" b="0" u="none" strike="noStrike">
              <a:solidFill>
                <a:srgbClr val="FFFFFF"/>
              </a:solidFill>
              <a:latin typeface="Arial"/>
            </a:endParaRPr>
          </a:p>
          <a:p>
            <a:pPr marL="239760" indent="-23976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  <a:defRPr/>
            </a:pPr>
            <a:r>
              <a:rPr lang="ru-RU" sz="1400" b="0" u="none" strike="noStrike">
                <a:solidFill>
                  <a:srgbClr val="000000"/>
                </a:solidFill>
                <a:latin typeface="Times New Roman"/>
                <a:ea typeface="Times New Roman"/>
              </a:rPr>
              <a:t>время окончания посадки;</a:t>
            </a:r>
            <a:endParaRPr lang="ru-RU" sz="1400" b="0" u="none" strike="noStrike">
              <a:solidFill>
                <a:srgbClr val="FFFFFF"/>
              </a:solidFill>
              <a:latin typeface="Arial"/>
            </a:endParaRPr>
          </a:p>
          <a:p>
            <a:pPr marL="239760" indent="-23976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  <a:defRPr/>
            </a:pPr>
            <a:r>
              <a:rPr lang="ru-RU" sz="1400" b="0" u="none" strike="noStrike">
                <a:solidFill>
                  <a:srgbClr val="000000"/>
                </a:solidFill>
                <a:latin typeface="Times New Roman"/>
                <a:ea typeface="Times New Roman"/>
              </a:rPr>
              <a:t>номер посадочного места;</a:t>
            </a:r>
            <a:endParaRPr lang="ru-RU" sz="1400" b="0" u="none" strike="noStrike">
              <a:solidFill>
                <a:srgbClr val="FFFFFF"/>
              </a:solidFill>
              <a:latin typeface="Arial"/>
            </a:endParaRPr>
          </a:p>
          <a:p>
            <a:pPr marL="239760" indent="-23976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  <a:defRPr/>
            </a:pPr>
            <a:r>
              <a:rPr lang="ru-RU" sz="1400" b="0" u="none" strike="noStrike">
                <a:solidFill>
                  <a:srgbClr val="000000"/>
                </a:solidFill>
                <a:latin typeface="Times New Roman"/>
                <a:ea typeface="Times New Roman"/>
              </a:rPr>
              <a:t>номер выхода на посадку (если известен).</a:t>
            </a:r>
            <a:endParaRPr lang="ru-RU" sz="1400" b="0" u="none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37" name="" descr=""/>
          <p:cNvPicPr/>
          <p:nvPr/>
        </p:nvPicPr>
        <p:blipFill>
          <a:blip r:embed="rId3"/>
          <a:stretch/>
        </p:blipFill>
        <p:spPr bwMode="auto">
          <a:xfrm>
            <a:off x="226440" y="27720"/>
            <a:ext cx="713879" cy="7999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39" name="" descr=""/>
          <p:cNvPicPr/>
          <p:nvPr/>
        </p:nvPicPr>
        <p:blipFill>
          <a:blip r:embed="rId4"/>
          <a:stretch/>
        </p:blipFill>
        <p:spPr bwMode="auto">
          <a:xfrm>
            <a:off x="8271360" y="4600080"/>
            <a:ext cx="3922200" cy="226260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>
            <a:alphaModFix amt="99000"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 bwMode="auto">
          <a:xfrm>
            <a:off x="1590120" y="179280"/>
            <a:ext cx="9077760" cy="1296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numCol="1" spcCol="0" anchor="b">
            <a:normAutofit fontScale="92500" lnSpcReduction="9999"/>
          </a:bodyPr>
          <a:p>
            <a:pPr indent="0" algn="ctr" defTabSz="914400">
              <a:lnSpc>
                <a:spcPct val="90000"/>
              </a:lnSpc>
              <a:buNone/>
              <a:defRPr/>
            </a:pPr>
            <a:r>
              <a:rPr lang="ru-RU" sz="2000" b="1" u="none" strike="noStrike">
                <a:solidFill>
                  <a:schemeClr val="dk1"/>
                </a:solidFill>
                <a:latin typeface="Times New Roman"/>
                <a:ea typeface="Times New Roman"/>
              </a:rPr>
              <a:t>Межрегиональное территориальное управление</a:t>
            </a:r>
            <a:endParaRPr lang="ru-RU" sz="2000" b="0" u="none" strike="noStrike">
              <a:solidFill>
                <a:schemeClr val="dk1"/>
              </a:solidFill>
              <a:latin typeface="Arial"/>
            </a:endParaRPr>
          </a:p>
          <a:p>
            <a:pPr indent="0" algn="ctr" defTabSz="914400">
              <a:lnSpc>
                <a:spcPct val="90000"/>
              </a:lnSpc>
              <a:buNone/>
              <a:defRPr/>
            </a:pPr>
            <a:r>
              <a:rPr lang="ru-RU" sz="2000" b="1" u="none" strike="noStrike">
                <a:solidFill>
                  <a:schemeClr val="dk1"/>
                </a:solidFill>
                <a:latin typeface="Times New Roman"/>
                <a:ea typeface="Times New Roman"/>
              </a:rPr>
              <a:t> </a:t>
            </a:r>
            <a:r>
              <a:rPr lang="ru-RU" sz="2000" b="1" u="none" strike="noStrike">
                <a:solidFill>
                  <a:schemeClr val="dk1"/>
                </a:solidFill>
                <a:latin typeface="Times New Roman"/>
                <a:ea typeface="Times New Roman"/>
              </a:rPr>
              <a:t>Федеральной службы по надзору в сфере транспорта </a:t>
            </a:r>
            <a:endParaRPr lang="ru-RU" sz="2000" b="0" u="none" strike="noStrike">
              <a:solidFill>
                <a:schemeClr val="dk1"/>
              </a:solidFill>
              <a:latin typeface="Arial"/>
            </a:endParaRPr>
          </a:p>
          <a:p>
            <a:pPr indent="0" algn="ctr" defTabSz="914400">
              <a:lnSpc>
                <a:spcPct val="90000"/>
              </a:lnSpc>
              <a:buNone/>
              <a:defRPr/>
            </a:pPr>
            <a:r>
              <a:rPr lang="ru-RU" sz="2000" b="1" u="none" strike="noStrike">
                <a:solidFill>
                  <a:schemeClr val="dk1"/>
                </a:solidFill>
                <a:latin typeface="Times New Roman"/>
                <a:ea typeface="Times New Roman"/>
              </a:rPr>
              <a:t>по Южному федеральному округу </a:t>
            </a:r>
            <a:endParaRPr lang="ru-RU" sz="2000" b="0" u="none" strike="noStrike">
              <a:solidFill>
                <a:schemeClr val="dk1"/>
              </a:solidFill>
              <a:latin typeface="Arial"/>
            </a:endParaRPr>
          </a:p>
          <a:p>
            <a:pPr indent="0" algn="ctr" defTabSz="914400">
              <a:lnSpc>
                <a:spcPct val="90000"/>
              </a:lnSpc>
              <a:buNone/>
              <a:defRPr/>
            </a:pPr>
            <a:r>
              <a:rPr lang="ru-RU" sz="2000" b="1" u="none" strike="noStrike">
                <a:solidFill>
                  <a:schemeClr val="dk1"/>
                </a:solidFill>
                <a:latin typeface="Times New Roman"/>
                <a:ea typeface="Times New Roman"/>
              </a:rPr>
              <a:t>(МТУ Ространснадзора по ЮФО)</a:t>
            </a:r>
            <a:endParaRPr lang="ru-RU" sz="2000" b="0" u="none" strike="noStrike">
              <a:solidFill>
                <a:schemeClr val="dk1"/>
              </a:solidFill>
              <a:latin typeface="Arial"/>
            </a:endParaRPr>
          </a:p>
          <a:p>
            <a:pPr indent="0" algn="ctr" defTabSz="914400">
              <a:lnSpc>
                <a:spcPct val="90000"/>
              </a:lnSpc>
              <a:buNone/>
              <a:defRPr/>
            </a:pPr>
            <a:r>
              <a:rPr lang="ru-RU" sz="2000" b="1" u="none" strike="noStrike">
                <a:solidFill>
                  <a:schemeClr val="dk1"/>
                </a:solidFill>
                <a:latin typeface="Times New Roman"/>
                <a:ea typeface="Times New Roman"/>
              </a:rPr>
              <a:t> </a:t>
            </a:r>
            <a:r>
              <a:rPr lang="ru-RU" sz="2000" b="1" u="none" strike="noStrike">
                <a:solidFill>
                  <a:schemeClr val="dk1"/>
                </a:solidFill>
                <a:latin typeface="Times New Roman"/>
                <a:ea typeface="Times New Roman"/>
              </a:rPr>
              <a:t>г. Ростов-на-Дону</a:t>
            </a:r>
            <a:endParaRPr lang="ru-RU" sz="2000" b="0" u="none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subTitle"/>
          </p:nvPr>
        </p:nvSpPr>
        <p:spPr bwMode="auto">
          <a:xfrm>
            <a:off x="1523880" y="2023200"/>
            <a:ext cx="9829440" cy="2979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numCol="1" spcCol="0" anchor="t">
            <a:normAutofit lnSpcReduction="9999"/>
          </a:bodyPr>
          <a:p>
            <a:pPr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  <a:defRPr/>
            </a:pPr>
            <a:r>
              <a:rPr lang="ru-RU" sz="1400" b="1" u="none" strike="noStrike">
                <a:solidFill>
                  <a:srgbClr val="000000"/>
                </a:solidFill>
                <a:latin typeface="Times New Roman"/>
                <a:ea typeface="Times New Roman"/>
              </a:rPr>
              <a:t>Информация при бронировании</a:t>
            </a:r>
            <a:endParaRPr lang="ru-RU" sz="1400" b="0" u="none" strike="noStrike">
              <a:solidFill>
                <a:srgbClr val="FFFFFF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  <a:defRPr/>
            </a:pPr>
            <a:r>
              <a:rPr lang="ru-RU" sz="1400" b="1" u="none" strike="noStrike">
                <a:solidFill>
                  <a:srgbClr val="000000"/>
                </a:solidFill>
                <a:latin typeface="Times New Roman"/>
                <a:ea typeface="Times New Roman"/>
              </a:rPr>
              <a:t>Расширен перечень сведений</a:t>
            </a:r>
            <a:r>
              <a:rPr lang="ru-RU" sz="1400" b="0" u="none" strike="noStrike">
                <a:solidFill>
                  <a:srgbClr val="000000"/>
                </a:solidFill>
                <a:latin typeface="Times New Roman"/>
                <a:ea typeface="Times New Roman"/>
              </a:rPr>
              <a:t> (п. 15 приказа №341), которые перевозчик обязан предоставить:</a:t>
            </a:r>
            <a:endParaRPr lang="ru-RU" sz="1400" b="0" u="none" strike="noStrike">
              <a:solidFill>
                <a:srgbClr val="FFFFFF"/>
              </a:solidFill>
              <a:latin typeface="Arial"/>
            </a:endParaRPr>
          </a:p>
          <a:p>
            <a:pPr marL="217800" indent="-2178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  <a:defRPr/>
            </a:pPr>
            <a:r>
              <a:rPr lang="ru-RU" sz="1400" b="0" u="none" strike="noStrike">
                <a:solidFill>
                  <a:srgbClr val="000000"/>
                </a:solidFill>
                <a:latin typeface="Times New Roman"/>
                <a:ea typeface="Times New Roman"/>
              </a:rPr>
              <a:t>расписание движения ВС;</a:t>
            </a:r>
            <a:endParaRPr lang="ru-RU" sz="1400" b="0" u="none" strike="noStrike">
              <a:solidFill>
                <a:srgbClr val="FFFFFF"/>
              </a:solidFill>
              <a:latin typeface="Arial"/>
            </a:endParaRPr>
          </a:p>
          <a:p>
            <a:pPr marL="217800" indent="-2178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  <a:defRPr/>
            </a:pPr>
            <a:r>
              <a:rPr lang="ru-RU" sz="1400" b="0" u="none" strike="noStrike">
                <a:solidFill>
                  <a:srgbClr val="000000"/>
                </a:solidFill>
                <a:latin typeface="Times New Roman"/>
                <a:ea typeface="Times New Roman"/>
              </a:rPr>
              <a:t>наличие свободных мест;</a:t>
            </a:r>
            <a:endParaRPr lang="ru-RU" sz="1400" b="0" u="none" strike="noStrike">
              <a:solidFill>
                <a:srgbClr val="FFFFFF"/>
              </a:solidFill>
              <a:latin typeface="Arial"/>
            </a:endParaRPr>
          </a:p>
          <a:p>
            <a:pPr marL="217800" indent="-2178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  <a:defRPr/>
            </a:pPr>
            <a:r>
              <a:rPr lang="ru-RU" sz="1400" b="0" u="none" strike="noStrike">
                <a:solidFill>
                  <a:srgbClr val="000000"/>
                </a:solidFill>
                <a:latin typeface="Times New Roman"/>
                <a:ea typeface="Times New Roman"/>
              </a:rPr>
              <a:t>правила перевозчика;</a:t>
            </a:r>
            <a:endParaRPr lang="ru-RU" sz="1400" b="0" u="none" strike="noStrike">
              <a:solidFill>
                <a:srgbClr val="FFFFFF"/>
              </a:solidFill>
              <a:latin typeface="Arial"/>
            </a:endParaRPr>
          </a:p>
          <a:p>
            <a:pPr marL="217800" indent="-2178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  <a:defRPr/>
            </a:pPr>
            <a:r>
              <a:rPr lang="ru-RU" sz="1400" b="0" u="none" strike="noStrike">
                <a:solidFill>
                  <a:srgbClr val="000000"/>
                </a:solidFill>
                <a:latin typeface="Times New Roman"/>
                <a:ea typeface="Times New Roman"/>
              </a:rPr>
              <a:t>тарифы и условия их применения;</a:t>
            </a:r>
            <a:endParaRPr lang="ru-RU" sz="1400" b="0" u="none" strike="noStrike">
              <a:solidFill>
                <a:srgbClr val="FFFFFF"/>
              </a:solidFill>
              <a:latin typeface="Arial"/>
            </a:endParaRPr>
          </a:p>
          <a:p>
            <a:pPr marL="217800" indent="-2178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  <a:defRPr/>
            </a:pPr>
            <a:r>
              <a:rPr lang="ru-RU" sz="1400" b="0" u="none" strike="noStrike">
                <a:solidFill>
                  <a:srgbClr val="000000"/>
                </a:solidFill>
                <a:latin typeface="Times New Roman"/>
                <a:ea typeface="Times New Roman"/>
              </a:rPr>
              <a:t>условия договора воздушной перевозки;</a:t>
            </a:r>
            <a:endParaRPr lang="ru-RU" sz="1400" b="0" u="none" strike="noStrike">
              <a:solidFill>
                <a:srgbClr val="FFFFFF"/>
              </a:solidFill>
              <a:latin typeface="Arial"/>
            </a:endParaRPr>
          </a:p>
          <a:p>
            <a:pPr marL="217800" indent="-2178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  <a:defRPr/>
            </a:pPr>
            <a:r>
              <a:rPr lang="ru-RU" sz="1400" b="0" u="none" strike="noStrike">
                <a:solidFill>
                  <a:srgbClr val="000000"/>
                </a:solidFill>
                <a:latin typeface="Times New Roman"/>
                <a:ea typeface="Times New Roman"/>
              </a:rPr>
              <a:t>порядок перевозки детей до 2 лет без места;</a:t>
            </a:r>
            <a:endParaRPr lang="ru-RU" sz="1400" b="0" u="none" strike="noStrike">
              <a:solidFill>
                <a:srgbClr val="FFFFFF"/>
              </a:solidFill>
              <a:latin typeface="Arial"/>
            </a:endParaRPr>
          </a:p>
          <a:p>
            <a:pPr marL="217800" indent="-2178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  <a:defRPr/>
            </a:pPr>
            <a:r>
              <a:rPr lang="ru-RU" sz="1400" b="0" u="none" strike="noStrike">
                <a:solidFill>
                  <a:srgbClr val="000000"/>
                </a:solidFill>
                <a:latin typeface="Times New Roman"/>
                <a:ea typeface="Times New Roman"/>
              </a:rPr>
              <a:t>порядок выбора сопровождающего для детей до 12 лет;</a:t>
            </a:r>
            <a:endParaRPr lang="ru-RU" sz="1400" b="0" u="none" strike="noStrike">
              <a:solidFill>
                <a:srgbClr val="FFFFFF"/>
              </a:solidFill>
              <a:latin typeface="Arial"/>
            </a:endParaRPr>
          </a:p>
          <a:p>
            <a:pPr marL="217800" indent="-2178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  <a:defRPr/>
            </a:pPr>
            <a:r>
              <a:rPr lang="ru-RU" sz="1400" b="0" u="none" strike="noStrike">
                <a:solidFill>
                  <a:srgbClr val="000000"/>
                </a:solidFill>
                <a:latin typeface="Times New Roman"/>
                <a:ea typeface="Times New Roman"/>
              </a:rPr>
              <a:t>размер платы за изменение условий договора и аннулирование бронирования и др.</a:t>
            </a:r>
            <a:endParaRPr lang="ru-RU" sz="1400" b="0" u="none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42" name="" descr=""/>
          <p:cNvPicPr/>
          <p:nvPr/>
        </p:nvPicPr>
        <p:blipFill>
          <a:blip r:embed="rId3"/>
          <a:stretch/>
        </p:blipFill>
        <p:spPr bwMode="auto">
          <a:xfrm>
            <a:off x="226440" y="27720"/>
            <a:ext cx="713879" cy="7999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44" name="" descr=""/>
          <p:cNvPicPr/>
          <p:nvPr/>
        </p:nvPicPr>
        <p:blipFill>
          <a:blip r:embed="rId4"/>
          <a:stretch/>
        </p:blipFill>
        <p:spPr bwMode="auto">
          <a:xfrm>
            <a:off x="9215640" y="4554360"/>
            <a:ext cx="2949480" cy="227988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>
            <a:alphaModFix amt="99000"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 bwMode="auto">
          <a:xfrm>
            <a:off x="1590120" y="179280"/>
            <a:ext cx="9077760" cy="1296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numCol="1" spcCol="0" anchor="b">
            <a:normAutofit fontScale="92500" lnSpcReduction="9999"/>
          </a:bodyPr>
          <a:p>
            <a:pPr indent="0" algn="ctr" defTabSz="914400">
              <a:lnSpc>
                <a:spcPct val="90000"/>
              </a:lnSpc>
              <a:buNone/>
              <a:defRPr/>
            </a:pPr>
            <a:r>
              <a:rPr lang="ru-RU" sz="2000" b="1" u="none" strike="noStrike">
                <a:solidFill>
                  <a:schemeClr val="dk1"/>
                </a:solidFill>
                <a:latin typeface="Times New Roman"/>
                <a:ea typeface="Times New Roman"/>
              </a:rPr>
              <a:t>Межрегиональное территориальное управление</a:t>
            </a:r>
            <a:endParaRPr lang="ru-RU" sz="2000" b="0" u="none" strike="noStrike">
              <a:solidFill>
                <a:schemeClr val="dk1"/>
              </a:solidFill>
              <a:latin typeface="Arial"/>
            </a:endParaRPr>
          </a:p>
          <a:p>
            <a:pPr indent="0" algn="ctr" defTabSz="914400">
              <a:lnSpc>
                <a:spcPct val="90000"/>
              </a:lnSpc>
              <a:buNone/>
              <a:defRPr/>
            </a:pPr>
            <a:r>
              <a:rPr lang="ru-RU" sz="2000" b="1" u="none" strike="noStrike">
                <a:solidFill>
                  <a:schemeClr val="dk1"/>
                </a:solidFill>
                <a:latin typeface="Times New Roman"/>
                <a:ea typeface="Times New Roman"/>
              </a:rPr>
              <a:t> </a:t>
            </a:r>
            <a:r>
              <a:rPr lang="ru-RU" sz="2000" b="1" u="none" strike="noStrike">
                <a:solidFill>
                  <a:schemeClr val="dk1"/>
                </a:solidFill>
                <a:latin typeface="Times New Roman"/>
                <a:ea typeface="Times New Roman"/>
              </a:rPr>
              <a:t>Федеральной службы по надзору в сфере транспорта </a:t>
            </a:r>
            <a:endParaRPr lang="ru-RU" sz="2000" b="0" u="none" strike="noStrike">
              <a:solidFill>
                <a:schemeClr val="dk1"/>
              </a:solidFill>
              <a:latin typeface="Arial"/>
            </a:endParaRPr>
          </a:p>
          <a:p>
            <a:pPr indent="0" algn="ctr" defTabSz="914400">
              <a:lnSpc>
                <a:spcPct val="90000"/>
              </a:lnSpc>
              <a:buNone/>
              <a:defRPr/>
            </a:pPr>
            <a:r>
              <a:rPr lang="ru-RU" sz="2000" b="1" u="none" strike="noStrike">
                <a:solidFill>
                  <a:schemeClr val="dk1"/>
                </a:solidFill>
                <a:latin typeface="Times New Roman"/>
                <a:ea typeface="Times New Roman"/>
              </a:rPr>
              <a:t>по Южному федеральному округу </a:t>
            </a:r>
            <a:endParaRPr lang="ru-RU" sz="2000" b="0" u="none" strike="noStrike">
              <a:solidFill>
                <a:schemeClr val="dk1"/>
              </a:solidFill>
              <a:latin typeface="Arial"/>
            </a:endParaRPr>
          </a:p>
          <a:p>
            <a:pPr indent="0" algn="ctr" defTabSz="914400">
              <a:lnSpc>
                <a:spcPct val="90000"/>
              </a:lnSpc>
              <a:buNone/>
              <a:defRPr/>
            </a:pPr>
            <a:r>
              <a:rPr lang="ru-RU" sz="2000" b="1" u="none" strike="noStrike">
                <a:solidFill>
                  <a:schemeClr val="dk1"/>
                </a:solidFill>
                <a:latin typeface="Times New Roman"/>
                <a:ea typeface="Times New Roman"/>
              </a:rPr>
              <a:t>(МТУ Ространснадзора по ЮФО)</a:t>
            </a:r>
            <a:endParaRPr lang="ru-RU" sz="2000" b="0" u="none" strike="noStrike">
              <a:solidFill>
                <a:schemeClr val="dk1"/>
              </a:solidFill>
              <a:latin typeface="Arial"/>
            </a:endParaRPr>
          </a:p>
          <a:p>
            <a:pPr indent="0" algn="ctr" defTabSz="914400">
              <a:lnSpc>
                <a:spcPct val="90000"/>
              </a:lnSpc>
              <a:buNone/>
              <a:defRPr/>
            </a:pPr>
            <a:r>
              <a:rPr lang="ru-RU" sz="2000" b="1" u="none" strike="noStrike">
                <a:solidFill>
                  <a:schemeClr val="dk1"/>
                </a:solidFill>
                <a:latin typeface="Times New Roman"/>
                <a:ea typeface="Times New Roman"/>
              </a:rPr>
              <a:t> </a:t>
            </a:r>
            <a:r>
              <a:rPr lang="ru-RU" sz="2000" b="1" u="none" strike="noStrike">
                <a:solidFill>
                  <a:schemeClr val="dk1"/>
                </a:solidFill>
                <a:latin typeface="Times New Roman"/>
                <a:ea typeface="Times New Roman"/>
              </a:rPr>
              <a:t>г. Ростов-на-Дону</a:t>
            </a:r>
            <a:endParaRPr lang="ru-RU" sz="2000" b="0" u="none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subTitle"/>
          </p:nvPr>
        </p:nvSpPr>
        <p:spPr bwMode="auto">
          <a:xfrm>
            <a:off x="1523880" y="2023200"/>
            <a:ext cx="9829440" cy="2017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numCol="1" spcCol="0" anchor="t">
            <a:normAutofit/>
          </a:bodyPr>
          <a:p>
            <a:pPr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  <a:defRPr/>
            </a:pPr>
            <a:r>
              <a:rPr lang="ru-RU" sz="1400" b="1" u="none" strike="noStrike">
                <a:solidFill>
                  <a:srgbClr val="000000"/>
                </a:solidFill>
                <a:latin typeface="Times New Roman"/>
                <a:ea typeface="Times New Roman"/>
              </a:rPr>
              <a:t>Вынужденный отказ от перевозки</a:t>
            </a:r>
            <a:endParaRPr lang="ru-RU" sz="1400" b="0" u="none" strike="noStrike">
              <a:solidFill>
                <a:srgbClr val="FFFFFF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  <a:defRPr/>
            </a:pPr>
            <a:r>
              <a:rPr lang="ru-RU" sz="1400" b="1" u="none" strike="noStrike">
                <a:solidFill>
                  <a:srgbClr val="000000"/>
                </a:solidFill>
                <a:latin typeface="Times New Roman"/>
                <a:ea typeface="Times New Roman"/>
              </a:rPr>
              <a:t>Новые основания для вынужденного отказа</a:t>
            </a:r>
            <a:r>
              <a:rPr lang="ru-RU" sz="1400" b="0" u="none" strike="noStrike">
                <a:solidFill>
                  <a:srgbClr val="000000"/>
                </a:solidFill>
                <a:latin typeface="Times New Roman"/>
                <a:ea typeface="Times New Roman"/>
              </a:rPr>
              <a:t> (п. 227 приказа №341):</a:t>
            </a:r>
            <a:endParaRPr lang="ru-RU" sz="1400" b="0" u="none" strike="noStrike">
              <a:solidFill>
                <a:srgbClr val="FFFFFF"/>
              </a:solidFill>
              <a:latin typeface="Arial"/>
            </a:endParaRPr>
          </a:p>
          <a:p>
            <a:pPr marL="217800" indent="-2178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  <a:defRPr/>
            </a:pPr>
            <a:r>
              <a:rPr lang="ru-RU" sz="1400" b="0" u="none" strike="noStrike">
                <a:solidFill>
                  <a:srgbClr val="000000"/>
                </a:solidFill>
                <a:latin typeface="Times New Roman"/>
                <a:ea typeface="Times New Roman"/>
              </a:rPr>
              <a:t>задержка рейса более чем на 30 минут от времени отправления в билете;</a:t>
            </a:r>
            <a:endParaRPr lang="ru-RU" sz="1400" b="0" u="none" strike="noStrike">
              <a:solidFill>
                <a:srgbClr val="FFFFFF"/>
              </a:solidFill>
              <a:latin typeface="Arial"/>
            </a:endParaRPr>
          </a:p>
          <a:p>
            <a:pPr marL="217800" indent="-2178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  <a:defRPr/>
            </a:pPr>
            <a:r>
              <a:rPr lang="ru-RU" sz="1400" b="0" u="none" strike="noStrike">
                <a:solidFill>
                  <a:srgbClr val="000000"/>
                </a:solidFill>
                <a:latin typeface="Times New Roman"/>
                <a:ea typeface="Times New Roman"/>
              </a:rPr>
              <a:t>отправление рейса ранее времени, указанного в билете.</a:t>
            </a:r>
            <a:endParaRPr lang="ru-RU" sz="1400" b="0" u="none" strike="noStrike">
              <a:solidFill>
                <a:srgbClr val="FFFFFF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  <a:defRPr/>
            </a:pPr>
            <a:r>
              <a:rPr lang="ru-RU" sz="1400" b="1" u="none" strike="noStrike">
                <a:solidFill>
                  <a:srgbClr val="000000"/>
                </a:solidFill>
                <a:latin typeface="Times New Roman"/>
                <a:ea typeface="Times New Roman"/>
              </a:rPr>
              <a:t>Исчисление времени отправления:</a:t>
            </a:r>
            <a:r>
              <a:rPr lang="ru-RU" sz="1400" b="0" u="none" strike="noStrike">
                <a:solidFill>
                  <a:srgbClr val="000000"/>
                </a:solidFill>
                <a:latin typeface="Times New Roman"/>
                <a:ea typeface="Times New Roman"/>
              </a:rPr>
              <a:t> от начала буксировки ВС или его движения со стоянки на тяге собственных двигателей.</a:t>
            </a:r>
            <a:endParaRPr lang="ru-RU" sz="1400" b="0" u="none" strike="noStrike">
              <a:solidFill>
                <a:srgbClr val="FFFFFF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  <a:defRPr/>
            </a:pPr>
            <a:r>
              <a:rPr lang="ru-RU" sz="1400" b="1" u="none" strike="noStrike">
                <a:solidFill>
                  <a:srgbClr val="000000"/>
                </a:solidFill>
                <a:latin typeface="Times New Roman"/>
                <a:ea typeface="Times New Roman"/>
              </a:rPr>
              <a:t>Результат:</a:t>
            </a:r>
            <a:r>
              <a:rPr lang="ru-RU" sz="1400" b="0" u="none" strike="noStrike">
                <a:solidFill>
                  <a:srgbClr val="000000"/>
                </a:solidFill>
                <a:latin typeface="Times New Roman"/>
                <a:ea typeface="Times New Roman"/>
              </a:rPr>
              <a:t> пассажир имеет право на полный возврат средств без доплат.</a:t>
            </a:r>
            <a:endParaRPr lang="ru-RU" sz="1400" b="0" u="none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47" name="" descr=""/>
          <p:cNvPicPr/>
          <p:nvPr/>
        </p:nvPicPr>
        <p:blipFill>
          <a:blip r:embed="rId3"/>
          <a:stretch/>
        </p:blipFill>
        <p:spPr bwMode="auto">
          <a:xfrm>
            <a:off x="226440" y="27720"/>
            <a:ext cx="713879" cy="799920"/>
          </a:xfrm>
          <a:prstGeom prst="rect">
            <a:avLst/>
          </a:prstGeom>
          <a:noFill/>
          <a:ln w="0">
            <a:noFill/>
          </a:ln>
        </p:spPr>
      </p:pic>
      <p:graphicFrame>
        <p:nvGraphicFramePr>
          <p:cNvPr id="149" name=""/>
          <p:cNvGraphicFramePr>
            <a:graphicFrameLocks xmlns:a="http://schemas.openxmlformats.org/drawingml/2006/main"/>
          </p:cNvGraphicFramePr>
          <p:nvPr/>
        </p:nvGraphicFramePr>
        <p:xfrm>
          <a:off x="1675080" y="4632480"/>
          <a:ext cx="9093240" cy="1371600"/>
        </p:xfrm>
        <a:graphic>
          <a:graphicData uri="http://schemas.openxmlformats.org/drawingml/2006/table">
            <a:tbl>
              <a:tblPr firstRow="0" firstCol="0" lastRow="0" lastCol="0" bandRow="0" bandCol="0"/>
              <a:tblGrid>
                <a:gridCol w="3477240"/>
                <a:gridCol w="1947240"/>
                <a:gridCol w="3668400"/>
              </a:tblGrid>
              <a:tr h="457200">
                <a:tc>
                  <a:txBody>
                    <a:bodyPr/>
                    <a:p>
                      <a:pPr defTabSz="914400">
                        <a:lnSpc>
                          <a:spcPct val="100000"/>
                        </a:lnSpc>
                        <a:defRPr/>
                      </a:pPr>
                      <a:r>
                        <a:rPr lang="ru-RU" sz="1200" b="1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Условие</a:t>
                      </a:r>
                      <a:endParaRPr lang="ru-RU" sz="1200" b="0" u="none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91440" marR="91440" anchor="ctr">
                    <a:lnL w="12240" algn="ctr">
                      <a:solidFill>
                        <a:srgbClr val="FFFFFF"/>
                      </a:solidFill>
                    </a:lnL>
                    <a:lnR w="12240" algn="ctr">
                      <a:solidFill>
                        <a:srgbClr val="FFFFFF"/>
                      </a:solidFill>
                    </a:lnR>
                    <a:lnT w="12240" algn="ctr">
                      <a:solidFill>
                        <a:srgbClr val="FFFFFF"/>
                      </a:solidFill>
                    </a:lnT>
                    <a:lnB w="38160" algn="ctr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defTabSz="914400">
                        <a:lnSpc>
                          <a:spcPct val="100000"/>
                        </a:lnSpc>
                        <a:defRPr/>
                      </a:pPr>
                      <a:r>
                        <a:rPr lang="ru-RU" sz="1200" b="1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Старые нормы</a:t>
                      </a:r>
                      <a:endParaRPr lang="ru-RU" sz="1200" b="0" u="none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91440" marR="91440" anchor="ctr">
                    <a:lnL w="12240" algn="ctr">
                      <a:solidFill>
                        <a:srgbClr val="FFFFFF"/>
                      </a:solidFill>
                    </a:lnL>
                    <a:lnR w="12240" algn="ctr">
                      <a:solidFill>
                        <a:srgbClr val="FFFFFF"/>
                      </a:solidFill>
                    </a:lnR>
                    <a:lnT w="12240" algn="ctr">
                      <a:solidFill>
                        <a:srgbClr val="FFFFFF"/>
                      </a:solidFill>
                    </a:lnT>
                    <a:lnB w="38160" algn="ctr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defTabSz="914400">
                        <a:lnSpc>
                          <a:spcPct val="100000"/>
                        </a:lnSpc>
                        <a:defRPr/>
                      </a:pPr>
                      <a:r>
                        <a:rPr lang="ru-RU" sz="1200" b="1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Новые нормы (с 01.03.2026)</a:t>
                      </a:r>
                      <a:endParaRPr lang="ru-RU" sz="1200" b="0" u="none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91440" marR="91440" anchor="ctr">
                    <a:lnL w="12240" algn="ctr">
                      <a:solidFill>
                        <a:srgbClr val="FFFFFF"/>
                      </a:solidFill>
                    </a:lnL>
                    <a:lnR w="12240" algn="ctr">
                      <a:solidFill>
                        <a:srgbClr val="FFFFFF"/>
                      </a:solidFill>
                    </a:lnR>
                    <a:lnT w="12240" algn="ctr">
                      <a:solidFill>
                        <a:srgbClr val="FFFFFF"/>
                      </a:solidFill>
                    </a:lnT>
                    <a:lnB w="38160" algn="ctr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</a:tr>
              <a:tr h="457200">
                <a:tc>
                  <a:txBody>
                    <a:bodyPr/>
                    <a:p>
                      <a:pPr defTabSz="914400">
                        <a:lnSpc>
                          <a:spcPct val="100000"/>
                        </a:lnSpc>
                        <a:defRPr/>
                      </a:pPr>
                      <a:r>
                        <a:rPr lang="ru-RU" sz="1200" b="1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Прохладительные напитки</a:t>
                      </a:r>
                      <a:endParaRPr lang="ru-RU" sz="1200" b="0" u="none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91440" marR="91440" anchor="ctr">
                    <a:lnL w="12240" algn="ctr">
                      <a:solidFill>
                        <a:srgbClr val="FFFFFF"/>
                      </a:solidFill>
                    </a:lnL>
                    <a:lnR w="12240" algn="ctr">
                      <a:solidFill>
                        <a:srgbClr val="FFFFFF"/>
                      </a:solidFill>
                    </a:lnR>
                    <a:lnT w="12240" algn="ctr">
                      <a:solidFill>
                        <a:srgbClr val="FFFFFF"/>
                      </a:solidFill>
                    </a:lnT>
                    <a:lnB w="12240" algn="ctr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defTabSz="914400">
                        <a:lnSpc>
                          <a:spcPct val="100000"/>
                        </a:lnSpc>
                        <a:defRPr/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Через 2 часа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440" marR="91440" anchor="ctr">
                    <a:lnL w="12240" algn="ctr">
                      <a:solidFill>
                        <a:srgbClr val="FFFFFF"/>
                      </a:solidFill>
                    </a:lnL>
                    <a:lnR w="12240" algn="ctr">
                      <a:solidFill>
                        <a:srgbClr val="FFFFFF"/>
                      </a:solidFill>
                    </a:lnR>
                    <a:lnT w="12240" algn="ctr">
                      <a:solidFill>
                        <a:srgbClr val="FFFFFF"/>
                      </a:solidFill>
                    </a:lnT>
                    <a:lnB w="12240" algn="ctr">
                      <a:solidFill>
                        <a:srgbClr val="FFFFFF"/>
                      </a:solidFill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p>
                      <a:pPr defTabSz="914400">
                        <a:lnSpc>
                          <a:spcPct val="100000"/>
                        </a:lnSpc>
                        <a:defRPr/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Arial"/>
                          <a:ea typeface="Arial"/>
                        </a:rPr>
                        <a:t>Через 3 часа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440" marR="91440" anchor="ctr">
                    <a:lnL w="12240" algn="ctr">
                      <a:solidFill>
                        <a:srgbClr val="FFFFFF"/>
                      </a:solidFill>
                    </a:lnL>
                    <a:lnR w="12240" algn="ctr">
                      <a:solidFill>
                        <a:srgbClr val="FFFFFF"/>
                      </a:solidFill>
                    </a:lnR>
                    <a:lnT w="12240" algn="ctr">
                      <a:solidFill>
                        <a:srgbClr val="FFFFFF"/>
                      </a:solidFill>
                    </a:lnT>
                    <a:lnB w="12240" algn="ctr">
                      <a:solidFill>
                        <a:srgbClr val="FFFFFF"/>
                      </a:solidFill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p>
                      <a:pPr defTabSz="914400">
                        <a:lnSpc>
                          <a:spcPct val="100000"/>
                        </a:lnSpc>
                        <a:defRPr/>
                      </a:pPr>
                      <a:r>
                        <a:rPr lang="ru-RU" sz="1200" b="1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Горячее питание</a:t>
                      </a:r>
                      <a:endParaRPr lang="ru-RU" sz="1200" b="0" u="none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91440" marR="91440" anchor="ctr">
                    <a:lnL w="12240" algn="ctr">
                      <a:solidFill>
                        <a:srgbClr val="FFFFFF"/>
                      </a:solidFill>
                    </a:lnL>
                    <a:lnR w="12240" algn="ctr">
                      <a:solidFill>
                        <a:srgbClr val="FFFFFF"/>
                      </a:solidFill>
                    </a:lnR>
                    <a:lnT w="12240" algn="ctr">
                      <a:solidFill>
                        <a:srgbClr val="FFFFFF"/>
                      </a:solidFill>
                    </a:lnT>
                    <a:lnB w="12240" algn="ctr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defTabSz="914400">
                        <a:lnSpc>
                          <a:spcPct val="100000"/>
                        </a:lnSpc>
                        <a:defRPr/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Через 4 часа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440" marR="91440" anchor="ctr">
                    <a:lnL w="12240" algn="ctr">
                      <a:solidFill>
                        <a:srgbClr val="FFFFFF"/>
                      </a:solidFill>
                    </a:lnL>
                    <a:lnR w="12240" algn="ctr">
                      <a:solidFill>
                        <a:srgbClr val="FFFFFF"/>
                      </a:solidFill>
                    </a:lnR>
                    <a:lnT w="12240" algn="ctr">
                      <a:solidFill>
                        <a:srgbClr val="FFFFFF"/>
                      </a:solidFill>
                    </a:lnT>
                    <a:lnB w="12240" algn="ctr">
                      <a:solidFill>
                        <a:srgbClr val="FFFFFF"/>
                      </a:solidFill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p>
                      <a:pPr defTabSz="914400">
                        <a:lnSpc>
                          <a:spcPct val="100000"/>
                        </a:lnSpc>
                        <a:defRPr/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Arial"/>
                          <a:ea typeface="Arial"/>
                        </a:rPr>
                        <a:t>Через 6 часов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440" marR="91440" anchor="ctr">
                    <a:lnL w="12240" algn="ctr">
                      <a:solidFill>
                        <a:srgbClr val="FFFFFF"/>
                      </a:solidFill>
                    </a:lnL>
                    <a:lnR w="12240" algn="ctr">
                      <a:solidFill>
                        <a:srgbClr val="FFFFFF"/>
                      </a:solidFill>
                    </a:lnR>
                    <a:lnT w="12240" algn="ctr">
                      <a:solidFill>
                        <a:srgbClr val="FFFFFF"/>
                      </a:solidFill>
                    </a:lnT>
                    <a:lnB w="12240" algn="ctr">
                      <a:solidFill>
                        <a:srgbClr val="FFFFFF"/>
                      </a:solidFill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50" name=""/>
          <p:cNvSpPr/>
          <p:nvPr/>
        </p:nvSpPr>
        <p:spPr bwMode="auto">
          <a:xfrm>
            <a:off x="4606920" y="4041360"/>
            <a:ext cx="3043800" cy="27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horzOverflow="overflow" numCol="1" spcCol="0" anchor="t">
            <a:spAutoFit/>
          </a:bodyPr>
          <a:p>
            <a:pPr defTabSz="914400">
              <a:lnSpc>
                <a:spcPct val="100000"/>
              </a:lnSpc>
              <a:tabLst>
                <a:tab pos="0" algn="l"/>
              </a:tabLst>
              <a:defRPr/>
            </a:pPr>
            <a:r>
              <a:rPr lang="ru-RU" sz="1200" b="1" u="none" strike="noStrike">
                <a:solidFill>
                  <a:srgbClr val="000000"/>
                </a:solidFill>
                <a:latin typeface="Arial"/>
                <a:ea typeface="Arial"/>
              </a:rPr>
              <a:t>Нормы воды и питания при задержке</a:t>
            </a:r>
            <a:endParaRPr lang="ru-RU" sz="1200" b="0" u="none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>
            <a:alphaModFix amt="99000"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 bwMode="auto">
          <a:xfrm>
            <a:off x="1590120" y="179280"/>
            <a:ext cx="9077760" cy="1296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numCol="1" spcCol="0" anchor="b">
            <a:normAutofit fontScale="92500" lnSpcReduction="9999"/>
          </a:bodyPr>
          <a:p>
            <a:pPr indent="0" algn="ctr" defTabSz="914400">
              <a:lnSpc>
                <a:spcPct val="90000"/>
              </a:lnSpc>
              <a:buNone/>
              <a:defRPr/>
            </a:pPr>
            <a:r>
              <a:rPr lang="ru-RU" sz="2000" b="1" u="none" strike="noStrike">
                <a:solidFill>
                  <a:schemeClr val="dk1"/>
                </a:solidFill>
                <a:latin typeface="Times New Roman"/>
                <a:ea typeface="Times New Roman"/>
              </a:rPr>
              <a:t>Межрегиональное территориальное управление</a:t>
            </a:r>
            <a:endParaRPr lang="ru-RU" sz="2000" b="0" u="none" strike="noStrike">
              <a:solidFill>
                <a:schemeClr val="dk1"/>
              </a:solidFill>
              <a:latin typeface="Arial"/>
            </a:endParaRPr>
          </a:p>
          <a:p>
            <a:pPr indent="0" algn="ctr" defTabSz="914400">
              <a:lnSpc>
                <a:spcPct val="90000"/>
              </a:lnSpc>
              <a:buNone/>
              <a:defRPr/>
            </a:pPr>
            <a:r>
              <a:rPr lang="ru-RU" sz="2000" b="1" u="none" strike="noStrike">
                <a:solidFill>
                  <a:schemeClr val="dk1"/>
                </a:solidFill>
                <a:latin typeface="Times New Roman"/>
                <a:ea typeface="Times New Roman"/>
              </a:rPr>
              <a:t> </a:t>
            </a:r>
            <a:r>
              <a:rPr lang="ru-RU" sz="2000" b="1" u="none" strike="noStrike">
                <a:solidFill>
                  <a:schemeClr val="dk1"/>
                </a:solidFill>
                <a:latin typeface="Times New Roman"/>
                <a:ea typeface="Times New Roman"/>
              </a:rPr>
              <a:t>Федеральной службы по надзору в сфере транспорта </a:t>
            </a:r>
            <a:endParaRPr lang="ru-RU" sz="2000" b="0" u="none" strike="noStrike">
              <a:solidFill>
                <a:schemeClr val="dk1"/>
              </a:solidFill>
              <a:latin typeface="Arial"/>
            </a:endParaRPr>
          </a:p>
          <a:p>
            <a:pPr indent="0" algn="ctr" defTabSz="914400">
              <a:lnSpc>
                <a:spcPct val="90000"/>
              </a:lnSpc>
              <a:buNone/>
              <a:defRPr/>
            </a:pPr>
            <a:r>
              <a:rPr lang="ru-RU" sz="2000" b="1" u="none" strike="noStrike">
                <a:solidFill>
                  <a:schemeClr val="dk1"/>
                </a:solidFill>
                <a:latin typeface="Times New Roman"/>
                <a:ea typeface="Times New Roman"/>
              </a:rPr>
              <a:t>по Южному федеральному округу </a:t>
            </a:r>
            <a:endParaRPr lang="ru-RU" sz="2000" b="0" u="none" strike="noStrike">
              <a:solidFill>
                <a:schemeClr val="dk1"/>
              </a:solidFill>
              <a:latin typeface="Arial"/>
            </a:endParaRPr>
          </a:p>
          <a:p>
            <a:pPr indent="0" algn="ctr" defTabSz="914400">
              <a:lnSpc>
                <a:spcPct val="90000"/>
              </a:lnSpc>
              <a:buNone/>
              <a:defRPr/>
            </a:pPr>
            <a:r>
              <a:rPr lang="ru-RU" sz="2000" b="1" u="none" strike="noStrike">
                <a:solidFill>
                  <a:schemeClr val="dk1"/>
                </a:solidFill>
                <a:latin typeface="Times New Roman"/>
                <a:ea typeface="Times New Roman"/>
              </a:rPr>
              <a:t>(МТУ Ространснадзора по ЮФО)</a:t>
            </a:r>
            <a:endParaRPr lang="ru-RU" sz="2000" b="0" u="none" strike="noStrike">
              <a:solidFill>
                <a:schemeClr val="dk1"/>
              </a:solidFill>
              <a:latin typeface="Arial"/>
            </a:endParaRPr>
          </a:p>
          <a:p>
            <a:pPr indent="0" algn="ctr" defTabSz="914400">
              <a:lnSpc>
                <a:spcPct val="90000"/>
              </a:lnSpc>
              <a:buNone/>
              <a:defRPr/>
            </a:pPr>
            <a:r>
              <a:rPr lang="ru-RU" sz="2000" b="1" u="none" strike="noStrike">
                <a:solidFill>
                  <a:schemeClr val="dk1"/>
                </a:solidFill>
                <a:latin typeface="Times New Roman"/>
                <a:ea typeface="Times New Roman"/>
              </a:rPr>
              <a:t> </a:t>
            </a:r>
            <a:r>
              <a:rPr lang="ru-RU" sz="2000" b="1" u="none" strike="noStrike">
                <a:solidFill>
                  <a:schemeClr val="dk1"/>
                </a:solidFill>
                <a:latin typeface="Times New Roman"/>
                <a:ea typeface="Times New Roman"/>
              </a:rPr>
              <a:t>г. Ростов-на-Дону</a:t>
            </a:r>
            <a:endParaRPr lang="ru-RU" sz="2000" b="0" u="none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 type="subTitle"/>
          </p:nvPr>
        </p:nvSpPr>
        <p:spPr bwMode="auto">
          <a:xfrm>
            <a:off x="1523880" y="2023200"/>
            <a:ext cx="9829440" cy="4573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numCol="1" spcCol="0" anchor="t">
            <a:normAutofit/>
          </a:bodyPr>
          <a:p>
            <a:pPr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  <a:defRPr/>
            </a:pPr>
            <a:r>
              <a:rPr lang="ru-RU" sz="1400" b="1" u="none" strike="noStrike">
                <a:solidFill>
                  <a:srgbClr val="000000"/>
                </a:solidFill>
                <a:latin typeface="Times New Roman"/>
                <a:ea typeface="Times New Roman"/>
              </a:rPr>
              <a:t>Предоставление гостиницы при задержке</a:t>
            </a:r>
            <a:endParaRPr lang="ru-RU" sz="1400" b="0" u="none" strike="noStrike">
              <a:solidFill>
                <a:srgbClr val="FFFFFF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  <a:defRPr/>
            </a:pPr>
            <a:r>
              <a:rPr lang="ru-RU" sz="1400" b="1" u="none" strike="noStrike">
                <a:solidFill>
                  <a:srgbClr val="000000"/>
                </a:solidFill>
                <a:latin typeface="Times New Roman"/>
                <a:ea typeface="Times New Roman"/>
              </a:rPr>
              <a:t>Определены временные рамки:</a:t>
            </a:r>
            <a:endParaRPr lang="ru-RU" sz="1400" b="0" u="none" strike="noStrike">
              <a:solidFill>
                <a:srgbClr val="FFFFFF"/>
              </a:solidFill>
              <a:latin typeface="Arial"/>
            </a:endParaRPr>
          </a:p>
          <a:p>
            <a:pPr marL="217800" indent="-2178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  <a:defRPr/>
            </a:pPr>
            <a:r>
              <a:rPr lang="ru-RU" sz="1400" b="0" u="none" strike="noStrike">
                <a:solidFill>
                  <a:srgbClr val="000000"/>
                </a:solidFill>
                <a:latin typeface="Times New Roman"/>
                <a:ea typeface="Times New Roman"/>
              </a:rPr>
              <a:t>«Дневная задержка»: 06:00–22:00.</a:t>
            </a:r>
            <a:endParaRPr lang="ru-RU" sz="1400" b="0" u="none" strike="noStrike">
              <a:solidFill>
                <a:srgbClr val="FFFFFF"/>
              </a:solidFill>
              <a:latin typeface="Arial"/>
            </a:endParaRPr>
          </a:p>
          <a:p>
            <a:pPr marL="217800" indent="-2178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  <a:defRPr/>
            </a:pPr>
            <a:r>
              <a:rPr lang="ru-RU" sz="1400" b="0" u="none" strike="noStrike">
                <a:solidFill>
                  <a:srgbClr val="000000"/>
                </a:solidFill>
                <a:latin typeface="Times New Roman"/>
                <a:ea typeface="Times New Roman"/>
              </a:rPr>
              <a:t>«Ночная задержка»: 22:00–06:00.</a:t>
            </a:r>
            <a:endParaRPr lang="ru-RU" sz="1400" b="0" u="none" strike="noStrike">
              <a:solidFill>
                <a:srgbClr val="FFFFFF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  <a:defRPr/>
            </a:pPr>
            <a:r>
              <a:rPr lang="ru-RU" sz="1400" b="1" u="none" strike="noStrike">
                <a:solidFill>
                  <a:srgbClr val="000000"/>
                </a:solidFill>
                <a:latin typeface="Times New Roman"/>
                <a:ea typeface="Times New Roman"/>
              </a:rPr>
              <a:t>Условия предоставления гостиницы:</a:t>
            </a:r>
            <a:endParaRPr lang="ru-RU" sz="1400" b="0" u="none" strike="noStrike">
              <a:solidFill>
                <a:srgbClr val="FFFFFF"/>
              </a:solidFill>
              <a:latin typeface="Arial"/>
            </a:endParaRPr>
          </a:p>
          <a:p>
            <a:pPr marL="217800" indent="-2178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  <a:defRPr/>
            </a:pPr>
            <a:r>
              <a:rPr lang="ru-RU" sz="1400" b="0" u="none" strike="noStrike">
                <a:solidFill>
                  <a:srgbClr val="000000"/>
                </a:solidFill>
                <a:latin typeface="Times New Roman"/>
                <a:ea typeface="Times New Roman"/>
              </a:rPr>
              <a:t>через 8 часов ожидания днём;</a:t>
            </a:r>
            <a:endParaRPr lang="ru-RU" sz="1400" b="0" u="none" strike="noStrike">
              <a:solidFill>
                <a:srgbClr val="FFFFFF"/>
              </a:solidFill>
              <a:latin typeface="Arial"/>
            </a:endParaRPr>
          </a:p>
          <a:p>
            <a:pPr marL="217800" indent="-2178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  <a:defRPr/>
            </a:pPr>
            <a:r>
              <a:rPr lang="ru-RU" sz="1400" b="0" u="none" strike="noStrike">
                <a:solidFill>
                  <a:srgbClr val="000000"/>
                </a:solidFill>
                <a:latin typeface="Times New Roman"/>
                <a:ea typeface="Times New Roman"/>
              </a:rPr>
              <a:t>через 6 часов ожидания ночью.</a:t>
            </a:r>
            <a:endParaRPr lang="ru-RU" sz="1400" b="0" u="none" strike="noStrike">
              <a:solidFill>
                <a:srgbClr val="FFFFFF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  <a:defRPr/>
            </a:pPr>
            <a:r>
              <a:rPr lang="ru-RU" sz="1400" b="1" u="none" strike="noStrike">
                <a:solidFill>
                  <a:srgbClr val="000000"/>
                </a:solidFill>
                <a:latin typeface="Times New Roman"/>
                <a:ea typeface="Times New Roman"/>
              </a:rPr>
              <a:t>Основание:</a:t>
            </a:r>
            <a:r>
              <a:rPr lang="ru-RU" sz="1400" b="0" u="none" strike="noStrike">
                <a:solidFill>
                  <a:srgbClr val="000000"/>
                </a:solidFill>
                <a:latin typeface="Times New Roman"/>
                <a:ea typeface="Times New Roman"/>
              </a:rPr>
              <a:t> п. 99 приказа №341.</a:t>
            </a:r>
            <a:endParaRPr lang="ru-RU" sz="1400" b="0" u="none" strike="noStrike">
              <a:solidFill>
                <a:srgbClr val="FFFFFF"/>
              </a:solidFill>
              <a:latin typeface="Arial"/>
            </a:endParaRPr>
          </a:p>
          <a:p>
            <a:pPr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  <a:defRPr/>
            </a:pPr>
            <a:r>
              <a:rPr lang="ru-RU" sz="1400" b="1" u="none" strike="noStrike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r>
              <a:rPr lang="ru-RU" sz="1400" b="1" u="none" strike="noStrike">
                <a:solidFill>
                  <a:srgbClr val="000000"/>
                </a:solidFill>
                <a:latin typeface="Times New Roman"/>
                <a:ea typeface="Times New Roman"/>
              </a:rPr>
              <a:t>Провоз ручной клади</a:t>
            </a:r>
            <a:endParaRPr lang="ru-RU" sz="1400" b="0" u="none" strike="noStrike">
              <a:solidFill>
                <a:srgbClr val="FFFFFF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  <a:defRPr/>
            </a:pPr>
            <a:r>
              <a:rPr lang="ru-RU" sz="1400" b="1" u="none" strike="noStrike">
                <a:solidFill>
                  <a:srgbClr val="000000"/>
                </a:solidFill>
                <a:latin typeface="Times New Roman"/>
                <a:ea typeface="Times New Roman"/>
              </a:rPr>
              <a:t>Расширен перечень вещей, провозимых бесплатно сверх нормы</a:t>
            </a:r>
            <a:r>
              <a:rPr lang="ru-RU" sz="1400" b="0" u="none" strike="noStrike">
                <a:solidFill>
                  <a:srgbClr val="000000"/>
                </a:solidFill>
                <a:latin typeface="Times New Roman"/>
                <a:ea typeface="Times New Roman"/>
              </a:rPr>
              <a:t> (п. 135 приказа №341):</a:t>
            </a:r>
            <a:endParaRPr lang="ru-RU" sz="1400" b="0" u="none" strike="noStrike">
              <a:solidFill>
                <a:srgbClr val="FFFFFF"/>
              </a:solidFill>
              <a:latin typeface="Arial"/>
            </a:endParaRPr>
          </a:p>
          <a:p>
            <a:pPr marL="217800" indent="-2178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  <a:defRPr/>
            </a:pPr>
            <a:r>
              <a:rPr lang="ru-RU" sz="1400" b="0" u="none" strike="noStrike">
                <a:solidFill>
                  <a:srgbClr val="000000"/>
                </a:solidFill>
                <a:latin typeface="Times New Roman"/>
                <a:ea typeface="Times New Roman"/>
              </a:rPr>
              <a:t>средства по уходу за протезами;</a:t>
            </a:r>
            <a:endParaRPr lang="ru-RU" sz="1400" b="0" u="none" strike="noStrike">
              <a:solidFill>
                <a:srgbClr val="FFFFFF"/>
              </a:solidFill>
              <a:latin typeface="Arial"/>
            </a:endParaRPr>
          </a:p>
          <a:p>
            <a:pPr marL="217800" indent="-2178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  <a:defRPr/>
            </a:pPr>
            <a:r>
              <a:rPr lang="ru-RU" sz="1400" b="0" u="none" strike="noStrike">
                <a:solidFill>
                  <a:srgbClr val="000000"/>
                </a:solidFill>
                <a:latin typeface="Times New Roman"/>
                <a:ea typeface="Times New Roman"/>
              </a:rPr>
              <a:t>детская коляска (независимо от наличия ребёнка);</a:t>
            </a:r>
            <a:endParaRPr lang="ru-RU" sz="1400" b="0" u="none" strike="noStrike">
              <a:solidFill>
                <a:srgbClr val="FFFFFF"/>
              </a:solidFill>
              <a:latin typeface="Arial"/>
            </a:endParaRPr>
          </a:p>
          <a:p>
            <a:pPr marL="217800" indent="-2178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  <a:defRPr/>
            </a:pPr>
            <a:r>
              <a:rPr lang="ru-RU" sz="1400" b="0" u="none" strike="noStrike">
                <a:solidFill>
                  <a:srgbClr val="000000"/>
                </a:solidFill>
                <a:latin typeface="Times New Roman"/>
                <a:ea typeface="Times New Roman"/>
              </a:rPr>
              <a:t>товары, купленные в зоне транспортной безопасности аэропорта (после досмотра), упакованные в запечатанный                  пластиковый пакет.</a:t>
            </a:r>
            <a:endParaRPr lang="ru-RU" sz="1400" b="0" u="none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53" name="" descr=""/>
          <p:cNvPicPr/>
          <p:nvPr/>
        </p:nvPicPr>
        <p:blipFill>
          <a:blip r:embed="rId3"/>
          <a:stretch/>
        </p:blipFill>
        <p:spPr bwMode="auto">
          <a:xfrm>
            <a:off x="226440" y="27720"/>
            <a:ext cx="713879" cy="79992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>
            <a:alphaModFix amt="99000"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 bwMode="auto">
          <a:xfrm>
            <a:off x="1590120" y="179280"/>
            <a:ext cx="9077760" cy="1296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numCol="1" spcCol="0" anchor="b">
            <a:normAutofit fontScale="92500" lnSpcReduction="9999"/>
          </a:bodyPr>
          <a:p>
            <a:pPr indent="0" algn="ctr" defTabSz="914400">
              <a:lnSpc>
                <a:spcPct val="90000"/>
              </a:lnSpc>
              <a:buNone/>
              <a:defRPr/>
            </a:pPr>
            <a:r>
              <a:rPr lang="ru-RU" sz="2000" b="1" u="none" strike="noStrike">
                <a:solidFill>
                  <a:schemeClr val="dk1"/>
                </a:solidFill>
                <a:latin typeface="Times New Roman"/>
                <a:ea typeface="Times New Roman"/>
              </a:rPr>
              <a:t>Межрегиональное территориальное управление</a:t>
            </a:r>
            <a:endParaRPr lang="ru-RU" sz="2000" b="0" u="none" strike="noStrike">
              <a:solidFill>
                <a:schemeClr val="dk1"/>
              </a:solidFill>
              <a:latin typeface="Arial"/>
            </a:endParaRPr>
          </a:p>
          <a:p>
            <a:pPr indent="0" algn="ctr" defTabSz="914400">
              <a:lnSpc>
                <a:spcPct val="90000"/>
              </a:lnSpc>
              <a:buNone/>
              <a:defRPr/>
            </a:pPr>
            <a:r>
              <a:rPr lang="ru-RU" sz="2000" b="1" u="none" strike="noStrike">
                <a:solidFill>
                  <a:schemeClr val="dk1"/>
                </a:solidFill>
                <a:latin typeface="Times New Roman"/>
                <a:ea typeface="Times New Roman"/>
              </a:rPr>
              <a:t> </a:t>
            </a:r>
            <a:r>
              <a:rPr lang="ru-RU" sz="2000" b="1" u="none" strike="noStrike">
                <a:solidFill>
                  <a:schemeClr val="dk1"/>
                </a:solidFill>
                <a:latin typeface="Times New Roman"/>
                <a:ea typeface="Times New Roman"/>
              </a:rPr>
              <a:t>Федеральной службы по надзору в сфере транспорта </a:t>
            </a:r>
            <a:endParaRPr lang="ru-RU" sz="2000" b="0" u="none" strike="noStrike">
              <a:solidFill>
                <a:schemeClr val="dk1"/>
              </a:solidFill>
              <a:latin typeface="Arial"/>
            </a:endParaRPr>
          </a:p>
          <a:p>
            <a:pPr indent="0" algn="ctr" defTabSz="914400">
              <a:lnSpc>
                <a:spcPct val="90000"/>
              </a:lnSpc>
              <a:buNone/>
              <a:defRPr/>
            </a:pPr>
            <a:r>
              <a:rPr lang="ru-RU" sz="2000" b="1" u="none" strike="noStrike">
                <a:solidFill>
                  <a:schemeClr val="dk1"/>
                </a:solidFill>
                <a:latin typeface="Times New Roman"/>
                <a:ea typeface="Times New Roman"/>
              </a:rPr>
              <a:t>по Южному федеральному округу </a:t>
            </a:r>
            <a:endParaRPr lang="ru-RU" sz="2000" b="0" u="none" strike="noStrike">
              <a:solidFill>
                <a:schemeClr val="dk1"/>
              </a:solidFill>
              <a:latin typeface="Arial"/>
            </a:endParaRPr>
          </a:p>
          <a:p>
            <a:pPr indent="0" algn="ctr" defTabSz="914400">
              <a:lnSpc>
                <a:spcPct val="90000"/>
              </a:lnSpc>
              <a:buNone/>
              <a:defRPr/>
            </a:pPr>
            <a:r>
              <a:rPr lang="ru-RU" sz="2000" b="1" u="none" strike="noStrike">
                <a:solidFill>
                  <a:schemeClr val="dk1"/>
                </a:solidFill>
                <a:latin typeface="Times New Roman"/>
                <a:ea typeface="Times New Roman"/>
              </a:rPr>
              <a:t>(МТУ Ространснадзора по ЮФО)</a:t>
            </a:r>
            <a:endParaRPr lang="ru-RU" sz="2000" b="0" u="none" strike="noStrike">
              <a:solidFill>
                <a:schemeClr val="dk1"/>
              </a:solidFill>
              <a:latin typeface="Arial"/>
            </a:endParaRPr>
          </a:p>
          <a:p>
            <a:pPr indent="0" algn="ctr" defTabSz="914400">
              <a:lnSpc>
                <a:spcPct val="90000"/>
              </a:lnSpc>
              <a:buNone/>
              <a:defRPr/>
            </a:pPr>
            <a:r>
              <a:rPr lang="ru-RU" sz="2000" b="1" u="none" strike="noStrike">
                <a:solidFill>
                  <a:schemeClr val="dk1"/>
                </a:solidFill>
                <a:latin typeface="Times New Roman"/>
                <a:ea typeface="Times New Roman"/>
              </a:rPr>
              <a:t> </a:t>
            </a:r>
            <a:r>
              <a:rPr lang="ru-RU" sz="2000" b="1" u="none" strike="noStrike">
                <a:solidFill>
                  <a:schemeClr val="dk1"/>
                </a:solidFill>
                <a:latin typeface="Times New Roman"/>
                <a:ea typeface="Times New Roman"/>
              </a:rPr>
              <a:t>г. Ростов-на-Дону</a:t>
            </a:r>
            <a:endParaRPr lang="ru-RU" sz="2000" b="0" u="none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 type="subTitle"/>
          </p:nvPr>
        </p:nvSpPr>
        <p:spPr bwMode="auto">
          <a:xfrm>
            <a:off x="1523880" y="2023200"/>
            <a:ext cx="9945360" cy="4573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numCol="1" spcCol="0" anchor="t">
            <a:normAutofit/>
          </a:bodyPr>
          <a:p>
            <a:pPr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  <a:defRPr/>
            </a:pPr>
            <a:r>
              <a:rPr lang="ru-RU" sz="1400" b="1" u="none" strike="noStrike">
                <a:solidFill>
                  <a:srgbClr val="000000"/>
                </a:solidFill>
                <a:latin typeface="Times New Roman"/>
                <a:ea typeface="Times New Roman"/>
              </a:rPr>
              <a:t>Другие важные изменения</a:t>
            </a:r>
            <a:endParaRPr lang="ru-RU" sz="1400" b="0" u="none" strike="noStrike">
              <a:solidFill>
                <a:srgbClr val="FFFFFF"/>
              </a:solidFill>
              <a:latin typeface="Arial"/>
            </a:endParaRPr>
          </a:p>
          <a:p>
            <a:pPr marL="239760" indent="-23976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  <a:defRPr/>
            </a:pPr>
            <a:r>
              <a:rPr lang="ru-RU" sz="1400" b="0" u="none" strike="noStrike">
                <a:solidFill>
                  <a:srgbClr val="000000"/>
                </a:solidFill>
                <a:latin typeface="Times New Roman"/>
                <a:ea typeface="Times New Roman"/>
              </a:rPr>
              <a:t>Запрет на плату за исправление ошибок в билете, допущенных перевозчиком (п. 69 приказа №341).</a:t>
            </a:r>
            <a:endParaRPr lang="ru-RU" sz="1400" b="0" u="none" strike="noStrike">
              <a:solidFill>
                <a:srgbClr val="FFFFFF"/>
              </a:solidFill>
              <a:latin typeface="Arial"/>
            </a:endParaRPr>
          </a:p>
          <a:p>
            <a:pPr marL="239760" indent="-23976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  <a:defRPr/>
            </a:pPr>
            <a:r>
              <a:rPr lang="ru-RU" sz="1400" b="0" u="none" strike="noStrike">
                <a:solidFill>
                  <a:srgbClr val="000000"/>
                </a:solidFill>
                <a:latin typeface="Times New Roman"/>
                <a:ea typeface="Times New Roman"/>
              </a:rPr>
              <a:t>Сохранение действительности последующих перелётов при отказе от первого участка маршрута (при условии   уведомления авиакомпании) (п. 27 приказа №341).</a:t>
            </a:r>
            <a:endParaRPr lang="ru-RU" sz="1400" b="0" u="none" strike="noStrike">
              <a:solidFill>
                <a:srgbClr val="FFFFFF"/>
              </a:solidFill>
              <a:latin typeface="Arial"/>
            </a:endParaRPr>
          </a:p>
          <a:p>
            <a:pPr marL="239760" indent="-23976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  <a:defRPr/>
            </a:pPr>
            <a:r>
              <a:rPr lang="ru-RU" sz="1400" b="0" u="none" strike="noStrike">
                <a:solidFill>
                  <a:srgbClr val="000000"/>
                </a:solidFill>
                <a:latin typeface="Times New Roman"/>
                <a:ea typeface="Times New Roman"/>
              </a:rPr>
              <a:t>Упрощение требований к меддокументам при отказе по болезни: достаточно предоставить документы, подтверждающие     болезнь на дату отправления рейса.</a:t>
            </a:r>
            <a:endParaRPr lang="ru-RU" sz="1400" b="0" u="none" strike="noStrike">
              <a:solidFill>
                <a:srgbClr val="FFFFFF"/>
              </a:solidFill>
              <a:latin typeface="Arial"/>
            </a:endParaRPr>
          </a:p>
          <a:p>
            <a:pPr marL="239760" indent="-23976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  <a:defRPr/>
            </a:pPr>
            <a:r>
              <a:rPr lang="ru-RU" sz="1400" b="0" u="none" strike="noStrike">
                <a:solidFill>
                  <a:srgbClr val="000000"/>
                </a:solidFill>
                <a:latin typeface="Times New Roman"/>
                <a:ea typeface="Times New Roman"/>
              </a:rPr>
              <a:t>Право детей до 12 лет и сопровождающего взрослого на соседние места без доплаты</a:t>
            </a:r>
            <a:r>
              <a:rPr lang="ru-RU" sz="1400" b="0" u="none" strike="noStrike">
                <a:solidFill>
                  <a:srgbClr val="000000"/>
                </a:solidFill>
                <a:latin typeface="Times New Roman"/>
                <a:ea typeface="Times New Roman"/>
              </a:rPr>
              <a:t>(п. 84(1) приказа №341).</a:t>
            </a:r>
            <a:endParaRPr lang="ru-RU" sz="1400" b="0" u="none" strike="noStrike">
              <a:solidFill>
                <a:srgbClr val="FFFFFF"/>
              </a:solidFill>
              <a:latin typeface="Arial"/>
            </a:endParaRPr>
          </a:p>
          <a:p>
            <a:pPr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  <a:defRPr/>
            </a:pPr>
            <a:r>
              <a:rPr lang="ru-RU" sz="1400" b="1" u="none" strike="noStrike">
                <a:solidFill>
                  <a:srgbClr val="000000"/>
                </a:solidFill>
                <a:latin typeface="Times New Roman"/>
                <a:ea typeface="Times New Roman"/>
              </a:rPr>
              <a:t>Ключевые улучшения для пассажиров:</a:t>
            </a:r>
            <a:endParaRPr lang="ru-RU" sz="1400" b="0" u="none" strike="noStrike">
              <a:solidFill>
                <a:srgbClr val="FFFFFF"/>
              </a:solidFill>
              <a:latin typeface="Arial"/>
            </a:endParaRPr>
          </a:p>
          <a:p>
            <a:pPr marL="239760" indent="-23976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  <a:defRPr/>
            </a:pPr>
            <a:r>
              <a:rPr lang="ru-RU" sz="1400" b="0" u="none" strike="noStrike">
                <a:solidFill>
                  <a:srgbClr val="000000"/>
                </a:solidFill>
                <a:latin typeface="Times New Roman"/>
                <a:ea typeface="Times New Roman"/>
              </a:rPr>
              <a:t>Больше информации при бронировании.</a:t>
            </a:r>
            <a:endParaRPr lang="ru-RU" sz="1400" b="0" u="none" strike="noStrike">
              <a:solidFill>
                <a:srgbClr val="FFFFFF"/>
              </a:solidFill>
              <a:latin typeface="Arial"/>
            </a:endParaRPr>
          </a:p>
          <a:p>
            <a:pPr marL="239760" indent="-23976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  <a:defRPr/>
            </a:pPr>
            <a:r>
              <a:rPr lang="ru-RU" sz="1400" b="0" u="none" strike="noStrike">
                <a:solidFill>
                  <a:srgbClr val="000000"/>
                </a:solidFill>
                <a:latin typeface="Times New Roman"/>
                <a:ea typeface="Times New Roman"/>
              </a:rPr>
              <a:t>Чёткие критерии вынужденного отказа от перевозки.</a:t>
            </a:r>
            <a:endParaRPr lang="ru-RU" sz="1400" b="0" u="none" strike="noStrike">
              <a:solidFill>
                <a:srgbClr val="FFFFFF"/>
              </a:solidFill>
              <a:latin typeface="Arial"/>
            </a:endParaRPr>
          </a:p>
          <a:p>
            <a:pPr marL="239760" indent="-23976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  <a:defRPr/>
            </a:pPr>
            <a:r>
              <a:rPr lang="ru-RU" sz="1400" b="0" u="none" strike="noStrike">
                <a:solidFill>
                  <a:srgbClr val="000000"/>
                </a:solidFill>
                <a:latin typeface="Times New Roman"/>
                <a:ea typeface="Times New Roman"/>
              </a:rPr>
              <a:t>Увеличены сроки для предоставления воды и питания при задержках.</a:t>
            </a:r>
            <a:endParaRPr lang="ru-RU" sz="1400" b="0" u="none" strike="noStrike">
              <a:solidFill>
                <a:srgbClr val="FFFFFF"/>
              </a:solidFill>
              <a:latin typeface="Arial"/>
            </a:endParaRPr>
          </a:p>
          <a:p>
            <a:pPr marL="239760" indent="-23976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  <a:defRPr/>
            </a:pPr>
            <a:r>
              <a:rPr lang="ru-RU" sz="1400" b="0" u="none" strike="noStrike">
                <a:solidFill>
                  <a:srgbClr val="000000"/>
                </a:solidFill>
                <a:latin typeface="Times New Roman"/>
                <a:ea typeface="Times New Roman"/>
              </a:rPr>
              <a:t>Конкретизированы условия предоставления гостиницы.</a:t>
            </a:r>
            <a:endParaRPr lang="ru-RU" sz="1400" b="0" u="none" strike="noStrike">
              <a:solidFill>
                <a:srgbClr val="FFFFFF"/>
              </a:solidFill>
              <a:latin typeface="Arial"/>
            </a:endParaRPr>
          </a:p>
          <a:p>
            <a:pPr marL="239760" indent="-23976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  <a:defRPr/>
            </a:pPr>
            <a:r>
              <a:rPr lang="ru-RU" sz="1400" b="0" u="none" strike="noStrike">
                <a:solidFill>
                  <a:srgbClr val="000000"/>
                </a:solidFill>
                <a:latin typeface="Times New Roman"/>
                <a:ea typeface="Times New Roman"/>
              </a:rPr>
              <a:t>Расширены возможности провоза ручной клади.</a:t>
            </a:r>
            <a:endParaRPr lang="ru-RU" sz="1400" b="0" u="none" strike="noStrike">
              <a:solidFill>
                <a:srgbClr val="FFFFFF"/>
              </a:solidFill>
              <a:latin typeface="Arial"/>
            </a:endParaRPr>
          </a:p>
          <a:p>
            <a:pPr marL="239760" indent="-23976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  <a:defRPr/>
            </a:pPr>
            <a:r>
              <a:rPr lang="ru-RU" sz="1400" b="0" u="none" strike="noStrike">
                <a:solidFill>
                  <a:srgbClr val="000000"/>
                </a:solidFill>
                <a:latin typeface="Times New Roman"/>
                <a:ea typeface="Times New Roman"/>
              </a:rPr>
              <a:t>Упрощены процедуры исправления ошибок в билетах и использования билетов с пересадками.</a:t>
            </a:r>
            <a:endParaRPr lang="ru-RU" sz="1400" b="0" u="none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57" name="" descr=""/>
          <p:cNvPicPr/>
          <p:nvPr/>
        </p:nvPicPr>
        <p:blipFill>
          <a:blip r:embed="rId3"/>
          <a:stretch/>
        </p:blipFill>
        <p:spPr bwMode="auto">
          <a:xfrm>
            <a:off x="226440" y="27720"/>
            <a:ext cx="713879" cy="79992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>
            <a:alphaModFix amt="99000"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 bwMode="auto">
          <a:xfrm>
            <a:off x="1590120" y="179280"/>
            <a:ext cx="9077760" cy="1296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numCol="1" spcCol="0" anchor="b">
            <a:normAutofit fontScale="92500" lnSpcReduction="9999"/>
          </a:bodyPr>
          <a:p>
            <a:pPr indent="0" algn="ctr" defTabSz="914400">
              <a:lnSpc>
                <a:spcPct val="90000"/>
              </a:lnSpc>
              <a:buNone/>
              <a:defRPr/>
            </a:pPr>
            <a:r>
              <a:rPr lang="ru-RU" sz="2000" b="1" u="none" strike="noStrike">
                <a:solidFill>
                  <a:schemeClr val="dk1"/>
                </a:solidFill>
                <a:latin typeface="Times New Roman"/>
                <a:ea typeface="Times New Roman"/>
              </a:rPr>
              <a:t>Межрегиональное территориальное управление</a:t>
            </a:r>
            <a:endParaRPr lang="ru-RU" sz="2000" b="0" u="none" strike="noStrike">
              <a:solidFill>
                <a:schemeClr val="dk1"/>
              </a:solidFill>
              <a:latin typeface="Arial"/>
            </a:endParaRPr>
          </a:p>
          <a:p>
            <a:pPr indent="0" algn="ctr" defTabSz="914400">
              <a:lnSpc>
                <a:spcPct val="90000"/>
              </a:lnSpc>
              <a:buNone/>
              <a:defRPr/>
            </a:pPr>
            <a:r>
              <a:rPr lang="ru-RU" sz="2000" b="1" u="none" strike="noStrike">
                <a:solidFill>
                  <a:schemeClr val="dk1"/>
                </a:solidFill>
                <a:latin typeface="Times New Roman"/>
                <a:ea typeface="Times New Roman"/>
              </a:rPr>
              <a:t> </a:t>
            </a:r>
            <a:r>
              <a:rPr lang="ru-RU" sz="2000" b="1" u="none" strike="noStrike">
                <a:solidFill>
                  <a:schemeClr val="dk1"/>
                </a:solidFill>
                <a:latin typeface="Times New Roman"/>
                <a:ea typeface="Times New Roman"/>
              </a:rPr>
              <a:t>Федеральной службы по надзору в сфере транспорта </a:t>
            </a:r>
            <a:endParaRPr lang="ru-RU" sz="2000" b="0" u="none" strike="noStrike">
              <a:solidFill>
                <a:schemeClr val="dk1"/>
              </a:solidFill>
              <a:latin typeface="Arial"/>
            </a:endParaRPr>
          </a:p>
          <a:p>
            <a:pPr indent="0" algn="ctr" defTabSz="914400">
              <a:lnSpc>
                <a:spcPct val="90000"/>
              </a:lnSpc>
              <a:buNone/>
              <a:defRPr/>
            </a:pPr>
            <a:r>
              <a:rPr lang="ru-RU" sz="2000" b="1" u="none" strike="noStrike">
                <a:solidFill>
                  <a:schemeClr val="dk1"/>
                </a:solidFill>
                <a:latin typeface="Times New Roman"/>
                <a:ea typeface="Times New Roman"/>
              </a:rPr>
              <a:t>по Южному федеральному округу </a:t>
            </a:r>
            <a:endParaRPr lang="ru-RU" sz="2000" b="0" u="none" strike="noStrike">
              <a:solidFill>
                <a:schemeClr val="dk1"/>
              </a:solidFill>
              <a:latin typeface="Arial"/>
            </a:endParaRPr>
          </a:p>
          <a:p>
            <a:pPr indent="0" algn="ctr" defTabSz="914400">
              <a:lnSpc>
                <a:spcPct val="90000"/>
              </a:lnSpc>
              <a:buNone/>
              <a:defRPr/>
            </a:pPr>
            <a:r>
              <a:rPr lang="ru-RU" sz="2000" b="1" u="none" strike="noStrike">
                <a:solidFill>
                  <a:schemeClr val="dk1"/>
                </a:solidFill>
                <a:latin typeface="Times New Roman"/>
                <a:ea typeface="Times New Roman"/>
              </a:rPr>
              <a:t>(МТУ Ространснадзора по ЮФО)</a:t>
            </a:r>
            <a:endParaRPr lang="ru-RU" sz="2000" b="0" u="none" strike="noStrike">
              <a:solidFill>
                <a:schemeClr val="dk1"/>
              </a:solidFill>
              <a:latin typeface="Arial"/>
            </a:endParaRPr>
          </a:p>
          <a:p>
            <a:pPr indent="0" algn="ctr" defTabSz="914400">
              <a:lnSpc>
                <a:spcPct val="90000"/>
              </a:lnSpc>
              <a:buNone/>
              <a:defRPr/>
            </a:pPr>
            <a:r>
              <a:rPr lang="ru-RU" sz="2000" b="1" u="none" strike="noStrike">
                <a:solidFill>
                  <a:schemeClr val="dk1"/>
                </a:solidFill>
                <a:latin typeface="Times New Roman"/>
                <a:ea typeface="Times New Roman"/>
              </a:rPr>
              <a:t> </a:t>
            </a:r>
            <a:r>
              <a:rPr lang="ru-RU" sz="2000" b="1" u="none" strike="noStrike">
                <a:solidFill>
                  <a:schemeClr val="dk1"/>
                </a:solidFill>
                <a:latin typeface="Times New Roman"/>
                <a:ea typeface="Times New Roman"/>
              </a:rPr>
              <a:t>г. Ростов-на-Дону</a:t>
            </a:r>
            <a:endParaRPr lang="ru-RU" sz="2000" b="0" u="none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 type="subTitle"/>
          </p:nvPr>
        </p:nvSpPr>
        <p:spPr bwMode="auto">
          <a:xfrm flipH="0" flipV="0">
            <a:off x="1523879" y="1532895"/>
            <a:ext cx="9992520" cy="5035989"/>
          </a:xfrm>
          <a:prstGeom prst="rect">
            <a:avLst/>
          </a:prstGeom>
          <a:noFill/>
          <a:ln w="0">
            <a:noFill/>
          </a:ln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/>
          </a:bodyPr>
          <a:p>
            <a:pPr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  <a:defRPr/>
            </a:pPr>
            <a:r>
              <a:rPr lang="ru-RU" sz="1400" b="1" u="none" strike="noStrike">
                <a:solidFill>
                  <a:srgbClr val="000000"/>
                </a:solidFill>
                <a:latin typeface="Times New Roman"/>
                <a:ea typeface="Times New Roman"/>
              </a:rPr>
              <a:t>«Изменения в порядке обслуживания пассажиров с инвалидностью в авиации: Приказ №24 → Приказ №368»</a:t>
            </a:r>
            <a:endParaRPr lang="ru-RU" sz="1400" b="0" u="none" strike="noStrike">
              <a:solidFill>
                <a:srgbClr val="FFFFFF"/>
              </a:solidFill>
              <a:latin typeface="Arial"/>
            </a:endParaRPr>
          </a:p>
          <a:p>
            <a:pPr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  <a:defRPr/>
            </a:pPr>
            <a:r>
              <a:rPr lang="ru-RU" sz="1400" b="0" u="none" strike="noStrike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r>
              <a:rPr lang="ru-RU" sz="1400" b="0" u="none" strike="noStrike">
                <a:solidFill>
                  <a:srgbClr val="000000"/>
                </a:solidFill>
                <a:latin typeface="Times New Roman"/>
                <a:ea typeface="Times New Roman"/>
              </a:rPr>
              <a:t>Изменения в порядке обслуживания пассажиров с инвалидностью в авиации</a:t>
            </a:r>
            <a:endParaRPr lang="ru-RU" sz="1400" b="0" u="none" strike="noStrike">
              <a:solidFill>
                <a:srgbClr val="FFFFFF"/>
              </a:solidFill>
              <a:latin typeface="Arial"/>
            </a:endParaRPr>
          </a:p>
          <a:p>
            <a:pPr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  <a:defRPr/>
            </a:pPr>
            <a:r>
              <a:rPr lang="ru-RU" sz="1400" b="0" u="none" strike="noStrike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r>
              <a:rPr lang="ru-RU" sz="1400" b="0" u="none" strike="noStrike">
                <a:solidFill>
                  <a:srgbClr val="000000"/>
                </a:solidFill>
                <a:latin typeface="Times New Roman"/>
                <a:ea typeface="Times New Roman"/>
              </a:rPr>
              <a:t>Приказ Минтранса РФ №24 (2016) → Приказ №368 (2025)</a:t>
            </a:r>
            <a:endParaRPr lang="ru-RU" sz="1400" b="0" u="none" strike="noStrike">
              <a:solidFill>
                <a:srgbClr val="FFFFFF"/>
              </a:solidFill>
              <a:latin typeface="Arial"/>
            </a:endParaRPr>
          </a:p>
          <a:p>
            <a:pPr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  <a:defRPr/>
            </a:pPr>
            <a:r>
              <a:rPr lang="ru-RU" sz="1400" b="1" u="none" strike="noStrike">
                <a:solidFill>
                  <a:srgbClr val="000000"/>
                </a:solidFill>
                <a:latin typeface="Times New Roman"/>
                <a:ea typeface="Times New Roman"/>
              </a:rPr>
              <a:t>Содержание</a:t>
            </a:r>
            <a:endParaRPr lang="ru-RU" sz="1400" b="0" u="none" strike="noStrike">
              <a:solidFill>
                <a:srgbClr val="FFFFFF"/>
              </a:solidFill>
              <a:latin typeface="Arial"/>
            </a:endParaRPr>
          </a:p>
          <a:p>
            <a:pPr marL="206640" indent="-20664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  <a:defRPr/>
            </a:pPr>
            <a:r>
              <a:rPr lang="ru-RU" sz="1400" b="0" u="none" strike="noStrike">
                <a:solidFill>
                  <a:srgbClr val="000000"/>
                </a:solidFill>
                <a:latin typeface="Times New Roman"/>
                <a:ea typeface="Times New Roman"/>
              </a:rPr>
              <a:t>Общая информация о документах.</a:t>
            </a:r>
            <a:endParaRPr lang="ru-RU" sz="1400" b="0" u="none" strike="noStrike">
              <a:solidFill>
                <a:srgbClr val="FFFFFF"/>
              </a:solidFill>
              <a:latin typeface="Arial"/>
            </a:endParaRPr>
          </a:p>
          <a:p>
            <a:pPr marL="206640" indent="-20664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  <a:defRPr/>
            </a:pPr>
            <a:r>
              <a:rPr lang="ru-RU" sz="1400" b="0" u="none" strike="noStrike">
                <a:solidFill>
                  <a:srgbClr val="000000"/>
                </a:solidFill>
                <a:latin typeface="Times New Roman"/>
                <a:ea typeface="Times New Roman"/>
              </a:rPr>
              <a:t>Расширение сферы применения.</a:t>
            </a:r>
            <a:endParaRPr lang="ru-RU" sz="1400" b="0" u="none" strike="noStrike">
              <a:solidFill>
                <a:srgbClr val="FFFFFF"/>
              </a:solidFill>
              <a:latin typeface="Arial"/>
            </a:endParaRPr>
          </a:p>
          <a:p>
            <a:pPr marL="206640" indent="-20664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  <a:defRPr/>
            </a:pPr>
            <a:r>
              <a:rPr lang="ru-RU" sz="1400" b="0" u="none" strike="noStrike">
                <a:solidFill>
                  <a:srgbClr val="000000"/>
                </a:solidFill>
                <a:latin typeface="Times New Roman"/>
                <a:ea typeface="Times New Roman"/>
              </a:rPr>
              <a:t>Уточнение понятий.</a:t>
            </a:r>
            <a:endParaRPr lang="ru-RU" sz="1400" b="0" u="none" strike="noStrike">
              <a:solidFill>
                <a:srgbClr val="FFFFFF"/>
              </a:solidFill>
              <a:latin typeface="Arial"/>
            </a:endParaRPr>
          </a:p>
          <a:p>
            <a:pPr marL="206640" indent="-20664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  <a:defRPr/>
            </a:pPr>
            <a:r>
              <a:rPr lang="ru-RU" sz="1400" b="0" u="none" strike="noStrike">
                <a:solidFill>
                  <a:srgbClr val="000000"/>
                </a:solidFill>
                <a:latin typeface="Times New Roman"/>
                <a:ea typeface="Times New Roman"/>
              </a:rPr>
              <a:t>Новые требования к подаче запроса.</a:t>
            </a:r>
            <a:endParaRPr lang="ru-RU" sz="1400" b="0" u="none" strike="noStrike">
              <a:solidFill>
                <a:srgbClr val="FFFFFF"/>
              </a:solidFill>
              <a:latin typeface="Arial"/>
            </a:endParaRPr>
          </a:p>
          <a:p>
            <a:pPr marL="206640" indent="-20664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  <a:defRPr/>
            </a:pPr>
            <a:r>
              <a:rPr lang="ru-RU" sz="1400" b="0" u="none" strike="noStrike">
                <a:solidFill>
                  <a:srgbClr val="000000"/>
                </a:solidFill>
                <a:latin typeface="Times New Roman"/>
                <a:ea typeface="Times New Roman"/>
              </a:rPr>
              <a:t>Приоритетное обслуживание.</a:t>
            </a:r>
            <a:endParaRPr lang="ru-RU" sz="1400" b="0" u="none" strike="noStrike">
              <a:solidFill>
                <a:srgbClr val="FFFFFF"/>
              </a:solidFill>
              <a:latin typeface="Arial"/>
            </a:endParaRPr>
          </a:p>
          <a:p>
            <a:pPr marL="206640" indent="-20664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  <a:defRPr/>
            </a:pPr>
            <a:r>
              <a:rPr lang="ru-RU" sz="1400" b="0" u="none" strike="noStrike">
                <a:solidFill>
                  <a:srgbClr val="000000"/>
                </a:solidFill>
                <a:latin typeface="Times New Roman"/>
                <a:ea typeface="Times New Roman"/>
              </a:rPr>
              <a:t>Усиление требований к инфраструктуре.</a:t>
            </a:r>
            <a:endParaRPr lang="ru-RU" sz="1400" b="0" u="none" strike="noStrike">
              <a:solidFill>
                <a:srgbClr val="FFFFFF"/>
              </a:solidFill>
              <a:latin typeface="Arial"/>
            </a:endParaRPr>
          </a:p>
          <a:p>
            <a:pPr marL="206640" indent="-20664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  <a:defRPr/>
            </a:pPr>
            <a:r>
              <a:rPr lang="ru-RU" sz="1400" b="0" u="none" strike="noStrike">
                <a:solidFill>
                  <a:srgbClr val="000000"/>
                </a:solidFill>
                <a:latin typeface="Times New Roman"/>
                <a:ea typeface="Times New Roman"/>
              </a:rPr>
              <a:t>Обслуживание на борту.</a:t>
            </a:r>
            <a:endParaRPr lang="ru-RU" sz="1400" b="0" u="none" strike="noStrike">
              <a:solidFill>
                <a:srgbClr val="FFFFFF"/>
              </a:solidFill>
              <a:latin typeface="Arial"/>
            </a:endParaRPr>
          </a:p>
          <a:p>
            <a:pPr marL="206640" indent="-20664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  <a:defRPr/>
            </a:pPr>
            <a:r>
              <a:rPr lang="ru-RU" sz="1400" b="0" u="none" strike="noStrike">
                <a:solidFill>
                  <a:srgbClr val="000000"/>
                </a:solidFill>
                <a:latin typeface="Times New Roman"/>
                <a:ea typeface="Times New Roman"/>
              </a:rPr>
              <a:t>Обязательное сопровождение.</a:t>
            </a:r>
            <a:endParaRPr lang="ru-RU" sz="1400" b="0" u="none" strike="noStrike">
              <a:solidFill>
                <a:srgbClr val="FFFFFF"/>
              </a:solidFill>
              <a:latin typeface="Arial"/>
            </a:endParaRPr>
          </a:p>
          <a:p>
            <a:pPr marL="206640" indent="-20664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  <a:defRPr/>
            </a:pPr>
            <a:r>
              <a:rPr lang="ru-RU" sz="1400" b="0" u="none" strike="noStrike">
                <a:solidFill>
                  <a:srgbClr val="000000"/>
                </a:solidFill>
                <a:latin typeface="Times New Roman"/>
                <a:ea typeface="Times New Roman"/>
              </a:rPr>
              <a:t>Специальные средства передвижения.</a:t>
            </a:r>
            <a:endParaRPr lang="ru-RU" sz="1400" b="0" u="none" strike="noStrike">
              <a:solidFill>
                <a:srgbClr val="FFFFFF"/>
              </a:solidFill>
              <a:latin typeface="Arial"/>
            </a:endParaRPr>
          </a:p>
          <a:p>
            <a:pPr marL="206640" indent="-20664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  <a:defRPr/>
            </a:pPr>
            <a:r>
              <a:rPr lang="ru-RU" sz="1400" b="0" u="none" strike="noStrike">
                <a:solidFill>
                  <a:srgbClr val="000000"/>
                </a:solidFill>
                <a:latin typeface="Times New Roman"/>
                <a:ea typeface="Times New Roman"/>
              </a:rPr>
              <a:t>Обучение персонала.</a:t>
            </a:r>
            <a:endParaRPr lang="ru-RU" sz="1400" b="0" u="none" strike="noStrike">
              <a:solidFill>
                <a:srgbClr val="FFFFFF"/>
              </a:solidFill>
              <a:latin typeface="Arial"/>
            </a:endParaRPr>
          </a:p>
          <a:p>
            <a:pPr marL="206640" indent="-20664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  <a:defRPr/>
            </a:pPr>
            <a:r>
              <a:rPr lang="ru-RU" sz="1400" b="0" u="none" strike="noStrike">
                <a:solidFill>
                  <a:srgbClr val="000000"/>
                </a:solidFill>
                <a:latin typeface="Times New Roman"/>
                <a:ea typeface="Times New Roman"/>
              </a:rPr>
              <a:t>Срок действия.</a:t>
            </a:r>
            <a:endParaRPr lang="ru-RU" sz="1400" b="0" u="none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  <a:defRPr/>
            </a:pPr>
            <a:endParaRPr lang="ru-RU" sz="1400" b="0" u="none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61" name="" descr=""/>
          <p:cNvPicPr/>
          <p:nvPr/>
        </p:nvPicPr>
        <p:blipFill>
          <a:blip r:embed="rId3"/>
          <a:stretch/>
        </p:blipFill>
        <p:spPr bwMode="auto">
          <a:xfrm>
            <a:off x="226440" y="27720"/>
            <a:ext cx="713879" cy="7999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63" name="" descr=""/>
          <p:cNvPicPr/>
          <p:nvPr/>
        </p:nvPicPr>
        <p:blipFill>
          <a:blip r:embed="rId4"/>
          <a:stretch/>
        </p:blipFill>
        <p:spPr bwMode="auto">
          <a:xfrm>
            <a:off x="9329040" y="4733280"/>
            <a:ext cx="2832480" cy="212436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>
            <a:alphaModFix amt="99000"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 bwMode="auto">
          <a:xfrm>
            <a:off x="1590120" y="179280"/>
            <a:ext cx="9077760" cy="1296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numCol="1" spcCol="0" anchor="b">
            <a:normAutofit fontScale="92500" lnSpcReduction="9999"/>
          </a:bodyPr>
          <a:p>
            <a:pPr indent="0" algn="ctr" defTabSz="914400">
              <a:lnSpc>
                <a:spcPct val="90000"/>
              </a:lnSpc>
              <a:buNone/>
              <a:defRPr/>
            </a:pPr>
            <a:r>
              <a:rPr lang="ru-RU" sz="2000" b="1" u="none" strike="noStrike">
                <a:solidFill>
                  <a:schemeClr val="dk1"/>
                </a:solidFill>
                <a:latin typeface="Times New Roman"/>
                <a:ea typeface="Times New Roman"/>
              </a:rPr>
              <a:t>Межрегиональное территориальное управление</a:t>
            </a:r>
            <a:endParaRPr lang="ru-RU" sz="2000" b="0" u="none" strike="noStrike">
              <a:solidFill>
                <a:schemeClr val="dk1"/>
              </a:solidFill>
              <a:latin typeface="Arial"/>
            </a:endParaRPr>
          </a:p>
          <a:p>
            <a:pPr indent="0" algn="ctr" defTabSz="914400">
              <a:lnSpc>
                <a:spcPct val="90000"/>
              </a:lnSpc>
              <a:buNone/>
              <a:defRPr/>
            </a:pPr>
            <a:r>
              <a:rPr lang="ru-RU" sz="2000" b="1" u="none" strike="noStrike">
                <a:solidFill>
                  <a:schemeClr val="dk1"/>
                </a:solidFill>
                <a:latin typeface="Times New Roman"/>
                <a:ea typeface="Times New Roman"/>
              </a:rPr>
              <a:t> </a:t>
            </a:r>
            <a:r>
              <a:rPr lang="ru-RU" sz="2000" b="1" u="none" strike="noStrike">
                <a:solidFill>
                  <a:schemeClr val="dk1"/>
                </a:solidFill>
                <a:latin typeface="Times New Roman"/>
                <a:ea typeface="Times New Roman"/>
              </a:rPr>
              <a:t>Федеральной службы по надзору в сфере транспорта </a:t>
            </a:r>
            <a:endParaRPr lang="ru-RU" sz="2000" b="0" u="none" strike="noStrike">
              <a:solidFill>
                <a:schemeClr val="dk1"/>
              </a:solidFill>
              <a:latin typeface="Arial"/>
            </a:endParaRPr>
          </a:p>
          <a:p>
            <a:pPr indent="0" algn="ctr" defTabSz="914400">
              <a:lnSpc>
                <a:spcPct val="90000"/>
              </a:lnSpc>
              <a:buNone/>
              <a:defRPr/>
            </a:pPr>
            <a:r>
              <a:rPr lang="ru-RU" sz="2000" b="1" u="none" strike="noStrike">
                <a:solidFill>
                  <a:schemeClr val="dk1"/>
                </a:solidFill>
                <a:latin typeface="Times New Roman"/>
                <a:ea typeface="Times New Roman"/>
              </a:rPr>
              <a:t>по Южному федеральному округу </a:t>
            </a:r>
            <a:endParaRPr lang="ru-RU" sz="2000" b="0" u="none" strike="noStrike">
              <a:solidFill>
                <a:schemeClr val="dk1"/>
              </a:solidFill>
              <a:latin typeface="Arial"/>
            </a:endParaRPr>
          </a:p>
          <a:p>
            <a:pPr indent="0" algn="ctr" defTabSz="914400">
              <a:lnSpc>
                <a:spcPct val="90000"/>
              </a:lnSpc>
              <a:buNone/>
              <a:defRPr/>
            </a:pPr>
            <a:r>
              <a:rPr lang="ru-RU" sz="2000" b="1" u="none" strike="noStrike">
                <a:solidFill>
                  <a:schemeClr val="dk1"/>
                </a:solidFill>
                <a:latin typeface="Times New Roman"/>
                <a:ea typeface="Times New Roman"/>
              </a:rPr>
              <a:t>(МТУ Ространснадзора по ЮФО)</a:t>
            </a:r>
            <a:endParaRPr lang="ru-RU" sz="2000" b="0" u="none" strike="noStrike">
              <a:solidFill>
                <a:schemeClr val="dk1"/>
              </a:solidFill>
              <a:latin typeface="Arial"/>
            </a:endParaRPr>
          </a:p>
          <a:p>
            <a:pPr indent="0" algn="ctr" defTabSz="914400">
              <a:lnSpc>
                <a:spcPct val="90000"/>
              </a:lnSpc>
              <a:buNone/>
              <a:defRPr/>
            </a:pPr>
            <a:r>
              <a:rPr lang="ru-RU" sz="2000" b="1" u="none" strike="noStrike">
                <a:solidFill>
                  <a:schemeClr val="dk1"/>
                </a:solidFill>
                <a:latin typeface="Times New Roman"/>
                <a:ea typeface="Times New Roman"/>
              </a:rPr>
              <a:t> </a:t>
            </a:r>
            <a:r>
              <a:rPr lang="ru-RU" sz="2000" b="1" u="none" strike="noStrike">
                <a:solidFill>
                  <a:schemeClr val="dk1"/>
                </a:solidFill>
                <a:latin typeface="Times New Roman"/>
                <a:ea typeface="Times New Roman"/>
              </a:rPr>
              <a:t>г. Ростов-на-Дону</a:t>
            </a:r>
            <a:endParaRPr lang="ru-RU" sz="2000" b="0" u="none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 type="subTitle"/>
          </p:nvPr>
        </p:nvSpPr>
        <p:spPr bwMode="auto">
          <a:xfrm>
            <a:off x="1523880" y="2023200"/>
            <a:ext cx="9992520" cy="4573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numCol="1" spcCol="0" anchor="t">
            <a:normAutofit/>
          </a:bodyPr>
          <a:p>
            <a:pPr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  <a:defRPr/>
            </a:pPr>
            <a:r>
              <a:rPr lang="ru-RU" sz="1600" b="1" u="none" strike="noStrike">
                <a:solidFill>
                  <a:schemeClr val="dk1"/>
                </a:solidFill>
                <a:latin typeface="Times New Roman"/>
                <a:ea typeface="Times New Roman"/>
              </a:rPr>
              <a:t>Общая информация</a:t>
            </a:r>
            <a:endParaRPr lang="ru-RU" sz="1600" b="0" u="none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66" name="" descr=""/>
          <p:cNvPicPr/>
          <p:nvPr/>
        </p:nvPicPr>
        <p:blipFill>
          <a:blip r:embed="rId3"/>
          <a:stretch/>
        </p:blipFill>
        <p:spPr bwMode="auto">
          <a:xfrm>
            <a:off x="226440" y="27720"/>
            <a:ext cx="713879" cy="799920"/>
          </a:xfrm>
          <a:prstGeom prst="rect">
            <a:avLst/>
          </a:prstGeom>
          <a:noFill/>
          <a:ln w="0">
            <a:noFill/>
          </a:ln>
        </p:spPr>
      </p:pic>
      <p:graphicFrame>
        <p:nvGraphicFramePr>
          <p:cNvPr id="168" name=""/>
          <p:cNvGraphicFramePr>
            <a:graphicFrameLocks xmlns:a="http://schemas.openxmlformats.org/drawingml/2006/main"/>
          </p:cNvGraphicFramePr>
          <p:nvPr/>
        </p:nvGraphicFramePr>
        <p:xfrm>
          <a:off x="2406600" y="2416680"/>
          <a:ext cx="7257960" cy="2011680"/>
        </p:xfrm>
        <a:graphic>
          <a:graphicData uri="http://schemas.openxmlformats.org/drawingml/2006/table">
            <a:tbl>
              <a:tblPr firstRow="0" firstCol="0" lastRow="0" lastCol="0" bandRow="0" bandCol="0"/>
              <a:tblGrid>
                <a:gridCol w="2723760"/>
                <a:gridCol w="2160720"/>
                <a:gridCol w="2373480"/>
              </a:tblGrid>
              <a:tr h="457200">
                <a:tc>
                  <a:txBody>
                    <a:bodyPr/>
                    <a:p>
                      <a:pPr defTabSz="914400">
                        <a:lnSpc>
                          <a:spcPct val="100000"/>
                        </a:lnSpc>
                        <a:defRPr/>
                      </a:pPr>
                      <a:r>
                        <a:rPr lang="ru-RU" sz="1200" b="1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Параметр</a:t>
                      </a:r>
                      <a:endParaRPr lang="ru-RU" sz="1200" b="0" u="none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91440" marR="91440" anchor="ctr">
                    <a:lnL w="12240" algn="ctr">
                      <a:solidFill>
                        <a:srgbClr val="FFFFFF"/>
                      </a:solidFill>
                    </a:lnL>
                    <a:lnR w="12240" algn="ctr">
                      <a:solidFill>
                        <a:srgbClr val="FFFFFF"/>
                      </a:solidFill>
                    </a:lnR>
                    <a:lnT w="12240" algn="ctr">
                      <a:solidFill>
                        <a:srgbClr val="FFFFFF"/>
                      </a:solidFill>
                    </a:lnT>
                    <a:lnB w="38160" algn="ctr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defTabSz="914400">
                        <a:lnSpc>
                          <a:spcPct val="100000"/>
                        </a:lnSpc>
                        <a:defRPr/>
                      </a:pPr>
                      <a:r>
                        <a:rPr lang="ru-RU" sz="1200" b="1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Приказ №24 (2016)</a:t>
                      </a:r>
                      <a:endParaRPr lang="ru-RU" sz="1200" b="0" u="none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91440" marR="91440" anchor="ctr">
                    <a:lnL w="12240" algn="ctr">
                      <a:solidFill>
                        <a:srgbClr val="FFFFFF"/>
                      </a:solidFill>
                    </a:lnL>
                    <a:lnR w="12240" algn="ctr">
                      <a:solidFill>
                        <a:srgbClr val="FFFFFF"/>
                      </a:solidFill>
                    </a:lnR>
                    <a:lnT w="12240" algn="ctr">
                      <a:solidFill>
                        <a:srgbClr val="FFFFFF"/>
                      </a:solidFill>
                    </a:lnT>
                    <a:lnB w="38160" algn="ctr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defTabSz="914400">
                        <a:lnSpc>
                          <a:spcPct val="100000"/>
                        </a:lnSpc>
                        <a:defRPr/>
                      </a:pPr>
                      <a:r>
                        <a:rPr lang="ru-RU" sz="1200" b="1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Приказ №368 (2025)</a:t>
                      </a:r>
                      <a:endParaRPr lang="ru-RU" sz="1200" b="0" u="none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91440" marR="91440" anchor="ctr">
                    <a:lnL w="12240" algn="ctr">
                      <a:solidFill>
                        <a:srgbClr val="FFFFFF"/>
                      </a:solidFill>
                    </a:lnL>
                    <a:lnR w="12240" algn="ctr">
                      <a:solidFill>
                        <a:srgbClr val="FFFFFF"/>
                      </a:solidFill>
                    </a:lnR>
                    <a:lnT w="12240" algn="ctr">
                      <a:solidFill>
                        <a:srgbClr val="FFFFFF"/>
                      </a:solidFill>
                    </a:lnT>
                    <a:lnB w="38160" algn="ctr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p>
                      <a:pPr defTabSz="914400">
                        <a:lnSpc>
                          <a:spcPct val="100000"/>
                        </a:lnSpc>
                        <a:defRPr/>
                      </a:pPr>
                      <a:r>
                        <a:rPr lang="ru-RU" sz="1200" b="1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Дата принятия</a:t>
                      </a:r>
                      <a:endParaRPr lang="ru-RU" sz="1200" b="0" u="none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91440" marR="91440" anchor="ctr">
                    <a:lnL w="12240" algn="ctr">
                      <a:solidFill>
                        <a:srgbClr val="FFFFFF"/>
                      </a:solidFill>
                    </a:lnL>
                    <a:lnR w="12240" algn="ctr">
                      <a:solidFill>
                        <a:srgbClr val="FFFFFF"/>
                      </a:solidFill>
                    </a:lnR>
                    <a:lnT w="12240" algn="ctr">
                      <a:solidFill>
                        <a:srgbClr val="FFFFFF"/>
                      </a:solidFill>
                    </a:lnT>
                    <a:lnB w="12240" algn="ctr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defTabSz="914400">
                        <a:lnSpc>
                          <a:spcPct val="100000"/>
                        </a:lnSpc>
                        <a:defRPr/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15.02.2016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440" marR="91440" anchor="ctr">
                    <a:lnL w="12240" algn="ctr">
                      <a:solidFill>
                        <a:srgbClr val="FFFFFF"/>
                      </a:solidFill>
                    </a:lnL>
                    <a:lnR w="12240" algn="ctr">
                      <a:solidFill>
                        <a:srgbClr val="FFFFFF"/>
                      </a:solidFill>
                    </a:lnR>
                    <a:lnT w="12240" algn="ctr">
                      <a:solidFill>
                        <a:srgbClr val="FFFFFF"/>
                      </a:solidFill>
                    </a:lnT>
                    <a:lnB w="12240" algn="ctr">
                      <a:solidFill>
                        <a:srgbClr val="FFFFFF"/>
                      </a:solidFill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p>
                      <a:pPr defTabSz="914400">
                        <a:lnSpc>
                          <a:spcPct val="100000"/>
                        </a:lnSpc>
                        <a:defRPr/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Arial"/>
                          <a:ea typeface="Arial"/>
                        </a:rPr>
                        <a:t>31.10.2025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440" marR="91440" anchor="ctr">
                    <a:lnL w="12240" algn="ctr">
                      <a:solidFill>
                        <a:srgbClr val="FFFFFF"/>
                      </a:solidFill>
                    </a:lnL>
                    <a:lnR w="12240" algn="ctr">
                      <a:solidFill>
                        <a:srgbClr val="FFFFFF"/>
                      </a:solidFill>
                    </a:lnR>
                    <a:lnT w="12240" algn="ctr">
                      <a:solidFill>
                        <a:srgbClr val="FFFFFF"/>
                      </a:solidFill>
                    </a:lnT>
                    <a:lnB w="12240" algn="ctr">
                      <a:solidFill>
                        <a:srgbClr val="FFFFFF"/>
                      </a:solidFill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p>
                      <a:pPr defTabSz="914400">
                        <a:lnSpc>
                          <a:spcPct val="100000"/>
                        </a:lnSpc>
                        <a:defRPr/>
                      </a:pPr>
                      <a:r>
                        <a:rPr lang="ru-RU" sz="1200" b="1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Регистрация в Минюсте</a:t>
                      </a:r>
                      <a:endParaRPr lang="ru-RU" sz="1200" b="0" u="none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91440" marR="91440" anchor="ctr">
                    <a:lnL w="12240" algn="ctr">
                      <a:solidFill>
                        <a:srgbClr val="FFFFFF"/>
                      </a:solidFill>
                    </a:lnL>
                    <a:lnR w="12240" algn="ctr">
                      <a:solidFill>
                        <a:srgbClr val="FFFFFF"/>
                      </a:solidFill>
                    </a:lnR>
                    <a:lnT w="12240" algn="ctr">
                      <a:solidFill>
                        <a:srgbClr val="FFFFFF"/>
                      </a:solidFill>
                    </a:lnT>
                    <a:lnB w="12240" algn="ctr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defTabSz="914400">
                        <a:lnSpc>
                          <a:spcPct val="100000"/>
                        </a:lnSpc>
                        <a:defRPr/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—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440" marR="91440" anchor="ctr">
                    <a:lnL w="12240" algn="ctr">
                      <a:solidFill>
                        <a:srgbClr val="FFFFFF"/>
                      </a:solidFill>
                    </a:lnL>
                    <a:lnR w="12240" algn="ctr">
                      <a:solidFill>
                        <a:srgbClr val="FFFFFF"/>
                      </a:solidFill>
                    </a:lnR>
                    <a:lnT w="12240" algn="ctr">
                      <a:solidFill>
                        <a:srgbClr val="FFFFFF"/>
                      </a:solidFill>
                    </a:lnT>
                    <a:lnB w="12240" algn="ctr">
                      <a:solidFill>
                        <a:srgbClr val="FFFFFF"/>
                      </a:solidFill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p>
                      <a:pPr defTabSz="914400">
                        <a:lnSpc>
                          <a:spcPct val="100000"/>
                        </a:lnSpc>
                        <a:defRPr/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Arial"/>
                          <a:ea typeface="Arial"/>
                        </a:rPr>
                        <a:t>14.01.2026 (№84926)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440" marR="91440" anchor="ctr">
                    <a:lnL w="12240" algn="ctr">
                      <a:solidFill>
                        <a:srgbClr val="FFFFFF"/>
                      </a:solidFill>
                    </a:lnL>
                    <a:lnR w="12240" algn="ctr">
                      <a:solidFill>
                        <a:srgbClr val="FFFFFF"/>
                      </a:solidFill>
                    </a:lnR>
                    <a:lnT w="12240" algn="ctr">
                      <a:solidFill>
                        <a:srgbClr val="FFFFFF"/>
                      </a:solidFill>
                    </a:lnT>
                    <a:lnB w="12240" algn="ctr">
                      <a:solidFill>
                        <a:srgbClr val="FFFFFF"/>
                      </a:solidFill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p>
                      <a:pPr defTabSz="914400">
                        <a:lnSpc>
                          <a:spcPct val="100000"/>
                        </a:lnSpc>
                        <a:defRPr/>
                      </a:pPr>
                      <a:r>
                        <a:rPr lang="ru-RU" sz="1200" b="1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Вступление в силу</a:t>
                      </a:r>
                      <a:endParaRPr lang="ru-RU" sz="1200" b="0" u="none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91440" marR="91440" anchor="ctr">
                    <a:lnL w="12240" algn="ctr">
                      <a:solidFill>
                        <a:srgbClr val="FFFFFF"/>
                      </a:solidFill>
                    </a:lnL>
                    <a:lnR w="12240" algn="ctr">
                      <a:solidFill>
                        <a:srgbClr val="FFFFFF"/>
                      </a:solidFill>
                    </a:lnR>
                    <a:lnT w="12240" algn="ctr">
                      <a:solidFill>
                        <a:srgbClr val="FFFFFF"/>
                      </a:solidFill>
                    </a:lnT>
                    <a:lnB w="12240" algn="ctr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defTabSz="914400">
                        <a:lnSpc>
                          <a:spcPct val="100000"/>
                        </a:lnSpc>
                        <a:defRPr/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—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440" marR="91440" anchor="ctr">
                    <a:lnL w="12240" algn="ctr">
                      <a:solidFill>
                        <a:srgbClr val="FFFFFF"/>
                      </a:solidFill>
                    </a:lnL>
                    <a:lnR w="12240" algn="ctr">
                      <a:solidFill>
                        <a:srgbClr val="FFFFFF"/>
                      </a:solidFill>
                    </a:lnR>
                    <a:lnT w="12240" algn="ctr">
                      <a:solidFill>
                        <a:srgbClr val="FFFFFF"/>
                      </a:solidFill>
                    </a:lnT>
                    <a:lnB w="12240" algn="ctr">
                      <a:solidFill>
                        <a:srgbClr val="FFFFFF"/>
                      </a:solidFill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p>
                      <a:pPr defTabSz="914400">
                        <a:lnSpc>
                          <a:spcPct val="100000"/>
                        </a:lnSpc>
                        <a:defRPr/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Arial"/>
                          <a:ea typeface="Arial"/>
                        </a:rPr>
                        <a:t>01.09.2026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440" marR="91440" anchor="ctr">
                    <a:lnL w="12240" algn="ctr">
                      <a:solidFill>
                        <a:srgbClr val="FFFFFF"/>
                      </a:solidFill>
                    </a:lnL>
                    <a:lnR w="12240" algn="ctr">
                      <a:solidFill>
                        <a:srgbClr val="FFFFFF"/>
                      </a:solidFill>
                    </a:lnR>
                    <a:lnT w="12240" algn="ctr">
                      <a:solidFill>
                        <a:srgbClr val="FFFFFF"/>
                      </a:solidFill>
                    </a:lnT>
                    <a:lnB w="12240" algn="ctr">
                      <a:solidFill>
                        <a:srgbClr val="FFFFFF"/>
                      </a:solidFill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p>
                      <a:pPr defTabSz="914400">
                        <a:lnSpc>
                          <a:spcPct val="100000"/>
                        </a:lnSpc>
                        <a:defRPr/>
                      </a:pPr>
                      <a:r>
                        <a:rPr lang="ru-RU" sz="1200" b="1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Срок действия</a:t>
                      </a:r>
                      <a:endParaRPr lang="ru-RU" sz="1200" b="0" u="none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91440" marR="91440" anchor="ctr">
                    <a:lnL w="12240" algn="ctr">
                      <a:solidFill>
                        <a:srgbClr val="FFFFFF"/>
                      </a:solidFill>
                    </a:lnL>
                    <a:lnR w="12240" algn="ctr">
                      <a:solidFill>
                        <a:srgbClr val="FFFFFF"/>
                      </a:solidFill>
                    </a:lnR>
                    <a:lnT w="12240" algn="ctr">
                      <a:solidFill>
                        <a:srgbClr val="FFFFFF"/>
                      </a:solidFill>
                    </a:lnT>
                    <a:lnB w="12240" algn="ctr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defTabSz="914400">
                        <a:lnSpc>
                          <a:spcPct val="100000"/>
                        </a:lnSpc>
                        <a:defRPr/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Не ограничен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440" marR="91440" anchor="ctr">
                    <a:lnL w="12240" algn="ctr">
                      <a:solidFill>
                        <a:srgbClr val="FFFFFF"/>
                      </a:solidFill>
                    </a:lnL>
                    <a:lnR w="12240" algn="ctr">
                      <a:solidFill>
                        <a:srgbClr val="FFFFFF"/>
                      </a:solidFill>
                    </a:lnR>
                    <a:lnT w="12240" algn="ctr">
                      <a:solidFill>
                        <a:srgbClr val="FFFFFF"/>
                      </a:solidFill>
                    </a:lnT>
                    <a:lnB w="12240" algn="ctr">
                      <a:solidFill>
                        <a:srgbClr val="FFFFFF"/>
                      </a:solidFill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p>
                      <a:pPr defTabSz="914400">
                        <a:lnSpc>
                          <a:spcPct val="100000"/>
                        </a:lnSpc>
                        <a:defRPr/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Arial"/>
                          <a:ea typeface="Arial"/>
                        </a:rPr>
                        <a:t>До 01.09.2032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440" marR="91440" anchor="ctr">
                    <a:lnL w="12240" algn="ctr">
                      <a:solidFill>
                        <a:srgbClr val="FFFFFF"/>
                      </a:solidFill>
                    </a:lnL>
                    <a:lnR w="12240" algn="ctr">
                      <a:solidFill>
                        <a:srgbClr val="FFFFFF"/>
                      </a:solidFill>
                    </a:lnR>
                    <a:lnT w="12240" algn="ctr">
                      <a:solidFill>
                        <a:srgbClr val="FFFFFF"/>
                      </a:solidFill>
                    </a:lnT>
                    <a:lnB w="12240" algn="ctr">
                      <a:solidFill>
                        <a:srgbClr val="FFFFFF"/>
                      </a:solidFill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p>
                      <a:pPr defTabSz="914400">
                        <a:lnSpc>
                          <a:spcPct val="100000"/>
                        </a:lnSpc>
                        <a:defRPr/>
                      </a:pPr>
                      <a:r>
                        <a:rPr lang="ru-RU" sz="1200" b="1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Статус</a:t>
                      </a:r>
                      <a:endParaRPr lang="ru-RU" sz="1200" b="0" u="none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91440" marR="91440" anchor="ctr">
                    <a:lnL w="12240" algn="ctr">
                      <a:solidFill>
                        <a:srgbClr val="FFFFFF"/>
                      </a:solidFill>
                    </a:lnL>
                    <a:lnR w="12240" algn="ctr">
                      <a:solidFill>
                        <a:srgbClr val="FFFFFF"/>
                      </a:solidFill>
                    </a:lnR>
                    <a:lnT w="12240" algn="ctr">
                      <a:solidFill>
                        <a:srgbClr val="FFFFFF"/>
                      </a:solidFill>
                    </a:lnT>
                    <a:lnB w="12240" algn="ctr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defTabSz="914400">
                        <a:lnSpc>
                          <a:spcPct val="100000"/>
                        </a:lnSpc>
                        <a:defRPr/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Утратил силу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440" marR="91440" anchor="ctr">
                    <a:lnL w="12240" algn="ctr">
                      <a:solidFill>
                        <a:srgbClr val="FFFFFF"/>
                      </a:solidFill>
                    </a:lnL>
                    <a:lnR w="12240" algn="ctr">
                      <a:solidFill>
                        <a:srgbClr val="FFFFFF"/>
                      </a:solidFill>
                    </a:lnR>
                    <a:lnT w="12240" algn="ctr">
                      <a:solidFill>
                        <a:srgbClr val="FFFFFF"/>
                      </a:solidFill>
                    </a:lnT>
                    <a:lnB w="12240" algn="ctr">
                      <a:solidFill>
                        <a:srgbClr val="FFFFFF"/>
                      </a:solidFill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p>
                      <a:pPr defTabSz="914400">
                        <a:lnSpc>
                          <a:spcPct val="100000"/>
                        </a:lnSpc>
                        <a:defRPr/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Arial"/>
                          <a:ea typeface="Arial"/>
                        </a:rPr>
                        <a:t>Действующий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440" marR="91440" anchor="ctr">
                    <a:lnL w="12240" algn="ctr">
                      <a:solidFill>
                        <a:srgbClr val="FFFFFF"/>
                      </a:solidFill>
                    </a:lnL>
                    <a:lnR w="12240" algn="ctr">
                      <a:solidFill>
                        <a:srgbClr val="FFFFFF"/>
                      </a:solidFill>
                    </a:lnR>
                    <a:lnT w="12240" algn="ctr">
                      <a:solidFill>
                        <a:srgbClr val="FFFFFF"/>
                      </a:solidFill>
                    </a:lnT>
                    <a:lnB w="12240" algn="ctr">
                      <a:solidFill>
                        <a:srgbClr val="FFFFFF"/>
                      </a:solidFill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69" name=""/>
          <p:cNvSpPr/>
          <p:nvPr/>
        </p:nvSpPr>
        <p:spPr bwMode="auto">
          <a:xfrm>
            <a:off x="2463480" y="4560120"/>
            <a:ext cx="7234560" cy="118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horzOverflow="overflow" numCol="1" spcCol="0" anchor="t">
            <a:spAutoFit/>
          </a:bodyPr>
          <a:p>
            <a:pPr defTabSz="914400">
              <a:lnSpc>
                <a:spcPct val="100000"/>
              </a:lnSpc>
              <a:tabLst>
                <a:tab pos="0" algn="l"/>
              </a:tabLst>
              <a:defRPr/>
            </a:pPr>
            <a:r>
              <a:rPr lang="ru-RU" sz="1200" b="1" u="none" strike="noStrike">
                <a:solidFill>
                  <a:srgbClr val="000000"/>
                </a:solidFill>
                <a:latin typeface="Arial"/>
                <a:ea typeface="Arial"/>
              </a:rPr>
              <a:t>Расширение сферы применения</a:t>
            </a:r>
            <a:endParaRPr lang="ru-RU" sz="1200" b="0" u="none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  <a:defRPr/>
            </a:pPr>
            <a:r>
              <a:rPr lang="ru-RU" sz="1200" b="1" u="none" strike="noStrike">
                <a:solidFill>
                  <a:srgbClr val="000000"/>
                </a:solidFill>
                <a:latin typeface="Arial"/>
                <a:ea typeface="Arial"/>
              </a:rPr>
              <a:t>Было (Приказ №24):</a:t>
            </a:r>
            <a:r>
              <a:rPr lang="ru-RU" sz="1200" b="0" u="none" strike="noStrike">
                <a:solidFill>
                  <a:srgbClr val="000000"/>
                </a:solidFill>
                <a:latin typeface="Arial"/>
                <a:ea typeface="Arial"/>
              </a:rPr>
              <a:t> акцент на пассажирах с инвалидностью.</a:t>
            </a:r>
            <a:endParaRPr lang="ru-RU" sz="1200" b="0" u="none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  <a:defRPr/>
            </a:pPr>
            <a:r>
              <a:rPr lang="ru-RU" sz="1200" b="1" u="none" strike="noStrike">
                <a:solidFill>
                  <a:srgbClr val="000000"/>
                </a:solidFill>
                <a:latin typeface="Arial"/>
                <a:ea typeface="Arial"/>
              </a:rPr>
              <a:t>Стало (п. 1 раздела I Приказа №368):</a:t>
            </a:r>
            <a:r>
              <a:rPr lang="ru-RU" sz="1200" b="0" u="none" strike="noStrike">
                <a:solidFill>
                  <a:srgbClr val="000000"/>
                </a:solidFill>
                <a:latin typeface="Arial"/>
                <a:ea typeface="Arial"/>
              </a:rPr>
              <a:t> распространяется на:</a:t>
            </a:r>
            <a:endParaRPr lang="ru-RU" sz="1200" b="0" u="none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  <a:defRPr/>
            </a:pPr>
            <a:r>
              <a:rPr lang="ru-RU" sz="1200" b="0" u="none" strike="noStrike">
                <a:solidFill>
                  <a:srgbClr val="000000"/>
                </a:solidFill>
                <a:latin typeface="Arial"/>
                <a:ea typeface="Arial"/>
              </a:rPr>
              <a:t>пассажиров с инвалидностью;</a:t>
            </a:r>
            <a:endParaRPr lang="ru-RU" sz="1200" b="0" u="none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  <a:defRPr/>
            </a:pPr>
            <a:r>
              <a:rPr lang="ru-RU" sz="1200" b="0" u="none" strike="noStrike">
                <a:solidFill>
                  <a:srgbClr val="000000"/>
                </a:solidFill>
                <a:latin typeface="Arial"/>
                <a:ea typeface="Arial"/>
              </a:rPr>
              <a:t>других лиц с ограничениями жизнедеятельности.</a:t>
            </a:r>
            <a:endParaRPr lang="ru-RU" sz="1200" b="0" u="none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  <a:defRPr/>
            </a:pPr>
            <a:r>
              <a:rPr lang="ru-RU" sz="1200" b="1" u="none" strike="noStrike">
                <a:solidFill>
                  <a:srgbClr val="000000"/>
                </a:solidFill>
                <a:latin typeface="Arial"/>
                <a:ea typeface="Arial"/>
              </a:rPr>
              <a:t>Результат:</a:t>
            </a:r>
            <a:r>
              <a:rPr lang="ru-RU" sz="1200" b="0" u="none" strike="noStrike">
                <a:solidFill>
                  <a:srgbClr val="000000"/>
                </a:solidFill>
                <a:latin typeface="Arial"/>
                <a:ea typeface="Arial"/>
              </a:rPr>
              <a:t> расширение круга лиц, имеющих право на особые условия обслуживания.</a:t>
            </a:r>
            <a:endParaRPr lang="ru-RU" sz="1200" b="0" u="none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>
            <a:alphaModFix amt="99000"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 bwMode="auto">
          <a:xfrm>
            <a:off x="1590120" y="179280"/>
            <a:ext cx="9077760" cy="1296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numCol="1" spcCol="0" anchor="b">
            <a:normAutofit fontScale="92500" lnSpcReduction="9999"/>
          </a:bodyPr>
          <a:p>
            <a:pPr indent="0" algn="ctr" defTabSz="914400">
              <a:lnSpc>
                <a:spcPct val="90000"/>
              </a:lnSpc>
              <a:buNone/>
              <a:defRPr/>
            </a:pPr>
            <a:r>
              <a:rPr lang="ru-RU" sz="2000" b="1" u="none" strike="noStrike">
                <a:solidFill>
                  <a:schemeClr val="dk1"/>
                </a:solidFill>
                <a:latin typeface="Times New Roman"/>
                <a:ea typeface="Times New Roman"/>
              </a:rPr>
              <a:t>Межрегиональное территориальное управление</a:t>
            </a:r>
            <a:endParaRPr lang="ru-RU" sz="2000" b="0" u="none" strike="noStrike">
              <a:solidFill>
                <a:schemeClr val="dk1"/>
              </a:solidFill>
              <a:latin typeface="Arial"/>
            </a:endParaRPr>
          </a:p>
          <a:p>
            <a:pPr indent="0" algn="ctr" defTabSz="914400">
              <a:lnSpc>
                <a:spcPct val="90000"/>
              </a:lnSpc>
              <a:buNone/>
              <a:defRPr/>
            </a:pPr>
            <a:r>
              <a:rPr lang="ru-RU" sz="2000" b="1" u="none" strike="noStrike">
                <a:solidFill>
                  <a:schemeClr val="dk1"/>
                </a:solidFill>
                <a:latin typeface="Times New Roman"/>
                <a:ea typeface="Times New Roman"/>
              </a:rPr>
              <a:t> </a:t>
            </a:r>
            <a:r>
              <a:rPr lang="ru-RU" sz="2000" b="1" u="none" strike="noStrike">
                <a:solidFill>
                  <a:schemeClr val="dk1"/>
                </a:solidFill>
                <a:latin typeface="Times New Roman"/>
                <a:ea typeface="Times New Roman"/>
              </a:rPr>
              <a:t>Федеральной службы по надзору в сфере транспорта </a:t>
            </a:r>
            <a:endParaRPr lang="ru-RU" sz="2000" b="0" u="none" strike="noStrike">
              <a:solidFill>
                <a:schemeClr val="dk1"/>
              </a:solidFill>
              <a:latin typeface="Arial"/>
            </a:endParaRPr>
          </a:p>
          <a:p>
            <a:pPr indent="0" algn="ctr" defTabSz="914400">
              <a:lnSpc>
                <a:spcPct val="90000"/>
              </a:lnSpc>
              <a:buNone/>
              <a:defRPr/>
            </a:pPr>
            <a:r>
              <a:rPr lang="ru-RU" sz="2000" b="1" u="none" strike="noStrike">
                <a:solidFill>
                  <a:schemeClr val="dk1"/>
                </a:solidFill>
                <a:latin typeface="Times New Roman"/>
                <a:ea typeface="Times New Roman"/>
              </a:rPr>
              <a:t>по Южному федеральному округу </a:t>
            </a:r>
            <a:endParaRPr lang="ru-RU" sz="2000" b="0" u="none" strike="noStrike">
              <a:solidFill>
                <a:schemeClr val="dk1"/>
              </a:solidFill>
              <a:latin typeface="Arial"/>
            </a:endParaRPr>
          </a:p>
          <a:p>
            <a:pPr indent="0" algn="ctr" defTabSz="914400">
              <a:lnSpc>
                <a:spcPct val="90000"/>
              </a:lnSpc>
              <a:buNone/>
              <a:defRPr/>
            </a:pPr>
            <a:r>
              <a:rPr lang="ru-RU" sz="2000" b="1" u="none" strike="noStrike">
                <a:solidFill>
                  <a:schemeClr val="dk1"/>
                </a:solidFill>
                <a:latin typeface="Times New Roman"/>
                <a:ea typeface="Times New Roman"/>
              </a:rPr>
              <a:t>(МТУ Ространснадзора по ЮФО)</a:t>
            </a:r>
            <a:endParaRPr lang="ru-RU" sz="2000" b="0" u="none" strike="noStrike">
              <a:solidFill>
                <a:schemeClr val="dk1"/>
              </a:solidFill>
              <a:latin typeface="Arial"/>
            </a:endParaRPr>
          </a:p>
          <a:p>
            <a:pPr indent="0" algn="ctr" defTabSz="914400">
              <a:lnSpc>
                <a:spcPct val="90000"/>
              </a:lnSpc>
              <a:buNone/>
              <a:defRPr/>
            </a:pPr>
            <a:r>
              <a:rPr lang="ru-RU" sz="2000" b="1" u="none" strike="noStrike">
                <a:solidFill>
                  <a:schemeClr val="dk1"/>
                </a:solidFill>
                <a:latin typeface="Times New Roman"/>
                <a:ea typeface="Times New Roman"/>
              </a:rPr>
              <a:t> </a:t>
            </a:r>
            <a:r>
              <a:rPr lang="ru-RU" sz="2000" b="1" u="none" strike="noStrike">
                <a:solidFill>
                  <a:schemeClr val="dk1"/>
                </a:solidFill>
                <a:latin typeface="Times New Roman"/>
                <a:ea typeface="Times New Roman"/>
              </a:rPr>
              <a:t>г. Ростов-на-Дону</a:t>
            </a:r>
            <a:endParaRPr lang="ru-RU" sz="2000" b="0" u="none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subTitle"/>
          </p:nvPr>
        </p:nvSpPr>
        <p:spPr bwMode="auto">
          <a:xfrm>
            <a:off x="1524600" y="1867320"/>
            <a:ext cx="9208800" cy="4092480"/>
          </a:xfrm>
          <a:prstGeom prst="rect">
            <a:avLst/>
          </a:prstGeom>
          <a:noFill/>
          <a:ln w="0">
            <a:noFill/>
          </a:ln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 fontScale="95000" lnSpcReduction="1000"/>
          </a:bodyPr>
          <a:p>
            <a:pPr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  <a:defRPr/>
            </a:pPr>
            <a:r>
              <a:rPr lang="ru-RU" sz="1200" b="1" u="none" strike="noStrike">
                <a:solidFill>
                  <a:srgbClr val="000000"/>
                </a:solidFill>
                <a:latin typeface="Arial"/>
                <a:ea typeface="Arial"/>
              </a:rPr>
              <a:t>Содержание</a:t>
            </a:r>
            <a:endParaRPr lang="ru-RU" sz="1200" b="0" u="none" strike="noStrike">
              <a:solidFill>
                <a:srgbClr val="FFFFFF"/>
              </a:solidFill>
              <a:latin typeface="Arial"/>
            </a:endParaRPr>
          </a:p>
          <a:p>
            <a:pPr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  <a:defRPr/>
            </a:pPr>
            <a:endParaRPr lang="ru-RU" sz="1200" b="0" u="none" strike="noStrike">
              <a:solidFill>
                <a:srgbClr val="FFFFFF"/>
              </a:solidFill>
              <a:latin typeface="Arial"/>
            </a:endParaRPr>
          </a:p>
          <a:p>
            <a:pPr marL="217800" indent="-2178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  <a:defRPr/>
            </a:pPr>
            <a:r>
              <a:rPr lang="ru-RU" sz="1400" b="0" u="none" strike="noStrike">
                <a:solidFill>
                  <a:srgbClr val="000000"/>
                </a:solidFill>
                <a:latin typeface="Times New Roman"/>
                <a:ea typeface="Times New Roman"/>
              </a:rPr>
              <a:t>Приказ №13  →  N 15 Табель сообщений о движении воздушных судов в Российской Федерации от 15 января 2026 г.</a:t>
            </a:r>
            <a:endParaRPr sz="1400" b="0" u="none" strike="noStrike">
              <a:solidFill>
                <a:srgbClr val="FFFFFF"/>
              </a:solidFill>
              <a:latin typeface="Arial"/>
            </a:endParaRPr>
          </a:p>
          <a:p>
            <a:pPr marL="217800" indent="-2178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  <a:defRPr/>
            </a:pPr>
            <a:r>
              <a:rPr lang="ru-RU" sz="1400" b="0" u="none" strike="noStrike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0" u="none" strike="noStrike">
                <a:solidFill>
                  <a:srgbClr val="000000"/>
                </a:solidFill>
                <a:latin typeface="Times New Roman"/>
                <a:ea typeface="Times New Roman"/>
              </a:rPr>
              <a:t>ФАП №362  → N 414 Федеральные авиационные правила"Порядок осуществления радиосвязи при обслуживании воздушного движения в пределах территории Российской Федерации" от 25 ноября 2025 г. </a:t>
            </a:r>
            <a:endParaRPr sz="1400" b="0" u="none" strike="noStrike">
              <a:solidFill>
                <a:srgbClr val="FFFFFF"/>
              </a:solidFill>
              <a:latin typeface="Arial"/>
            </a:endParaRPr>
          </a:p>
          <a:p>
            <a:pPr marL="217800" indent="-2178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  <a:defRPr/>
            </a:pPr>
            <a:r>
              <a:rPr lang="ru-RU" sz="1400" b="0" u="none" strike="noStrike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0" u="none" strike="noStrike">
                <a:solidFill>
                  <a:srgbClr val="000000"/>
                </a:solidFill>
                <a:latin typeface="Times New Roman"/>
                <a:ea typeface="Times New Roman"/>
              </a:rPr>
              <a:t>Приказ №139  →  N 381 об установлении особенностей режима рабочего времени и времени отдыха специалистов авиационного персонала гражданской авиации, труд которых непосредственно связан с движением гражданских воздушных судов от 10 ноября 2025 г.</a:t>
            </a:r>
            <a:endParaRPr sz="1400" b="0" u="none" strike="noStrike">
              <a:solidFill>
                <a:srgbClr val="FFFFFF"/>
              </a:solidFill>
              <a:latin typeface="Arial"/>
            </a:endParaRPr>
          </a:p>
          <a:p>
            <a:pPr marL="217800" indent="-2178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  <a:defRPr/>
            </a:pPr>
            <a:r>
              <a:rPr lang="ru-RU" sz="1400" b="0" u="none" strike="noStrike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0" u="none" strike="noStrike">
                <a:solidFill>
                  <a:srgbClr val="000000"/>
                </a:solidFill>
                <a:latin typeface="Times New Roman"/>
                <a:ea typeface="Times New Roman"/>
              </a:rPr>
              <a:t>ФАП №141 →   N 398 Федеральные авиационные правила"Правила воздушной перевозки опасных грузов гражданскими воздушными судами"</a:t>
            </a:r>
            <a:r>
              <a:rPr lang="ru-RU" sz="1400" b="1" u="none" strike="noStrike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0" u="none" strike="noStrike">
                <a:solidFill>
                  <a:srgbClr val="000000"/>
                </a:solidFill>
                <a:latin typeface="Times New Roman"/>
                <a:ea typeface="Times New Roman"/>
              </a:rPr>
              <a:t>от 17 ноября 2025 г.</a:t>
            </a:r>
            <a:endParaRPr sz="1400" b="0" u="none" strike="noStrike">
              <a:solidFill>
                <a:srgbClr val="FFFFFF"/>
              </a:solidFill>
              <a:latin typeface="Arial"/>
            </a:endParaRPr>
          </a:p>
          <a:p>
            <a:pPr marL="217800" indent="-2178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  <a:defRPr/>
            </a:pPr>
            <a:r>
              <a:rPr lang="ru-RU" sz="1400" b="0" u="none" strike="noStrike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0" u="none" strike="noStrike">
                <a:solidFill>
                  <a:srgbClr val="000000"/>
                </a:solidFill>
                <a:latin typeface="Times New Roman"/>
                <a:ea typeface="Times New Roman"/>
              </a:rPr>
              <a:t>«Изменения в правилах пассажирских авиаперевозок с 1 марта 2026 года»( Приказ Минтранса России от 28.06.2007 N 82 (ред. от 15.10.2025) "Об утверждении Федеральных авиационных правил "Общие правила воздушных перевозок пассажиров, багажа, грузов и требования к обслуживанию пассажиров, грузоотправителей, грузополучателей"</a:t>
            </a:r>
            <a:r>
              <a:rPr lang="ru-RU" sz="1400" b="0" u="none" strike="noStrike">
                <a:solidFill>
                  <a:schemeClr val="dk1"/>
                </a:solidFill>
                <a:latin typeface="Times New Roman"/>
                <a:ea typeface="Times New Roman"/>
              </a:rPr>
              <a:t>)</a:t>
            </a:r>
            <a:endParaRPr sz="1400" b="0" u="none" strike="noStrike">
              <a:solidFill>
                <a:srgbClr val="FFFFFF"/>
              </a:solidFill>
              <a:latin typeface="Arial"/>
            </a:endParaRPr>
          </a:p>
          <a:p>
            <a:pPr marL="217800" indent="-2178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  <a:defRPr/>
            </a:pPr>
            <a:r>
              <a:rPr lang="ru-RU" sz="1400" b="0" u="none" strike="noStrike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0" u="none" strike="noStrike">
                <a:solidFill>
                  <a:srgbClr val="000000"/>
                </a:solidFill>
                <a:latin typeface="Times New Roman"/>
                <a:ea typeface="Times New Roman"/>
              </a:rPr>
              <a:t>Изменения в порядке обслуживания пассажиров с инвалидностью: Приказ №24 → Приказ №368»</a:t>
            </a:r>
            <a:endParaRPr sz="1400" b="0" u="none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  <a:defRPr/>
            </a:pPr>
            <a:endParaRPr sz="1400" b="0" u="none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75" name="" descr=""/>
          <p:cNvPicPr/>
          <p:nvPr/>
        </p:nvPicPr>
        <p:blipFill>
          <a:blip r:embed="rId3"/>
          <a:stretch/>
        </p:blipFill>
        <p:spPr bwMode="auto">
          <a:xfrm>
            <a:off x="226440" y="27720"/>
            <a:ext cx="713879" cy="7999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7" name="" descr=""/>
          <p:cNvPicPr/>
          <p:nvPr/>
        </p:nvPicPr>
        <p:blipFill>
          <a:blip r:embed="rId4"/>
          <a:stretch/>
        </p:blipFill>
        <p:spPr bwMode="auto">
          <a:xfrm>
            <a:off x="9008280" y="5067000"/>
            <a:ext cx="3175920" cy="178632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>
            <a:alphaModFix amt="99000"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 bwMode="auto">
          <a:xfrm>
            <a:off x="1590120" y="179280"/>
            <a:ext cx="9077760" cy="1296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numCol="1" spcCol="0" anchor="b">
            <a:normAutofit fontScale="92500" lnSpcReduction="9999"/>
          </a:bodyPr>
          <a:p>
            <a:pPr indent="0" algn="ctr" defTabSz="914400">
              <a:lnSpc>
                <a:spcPct val="90000"/>
              </a:lnSpc>
              <a:buNone/>
              <a:defRPr/>
            </a:pPr>
            <a:r>
              <a:rPr lang="ru-RU" sz="2000" b="1" u="none" strike="noStrike">
                <a:solidFill>
                  <a:schemeClr val="dk1"/>
                </a:solidFill>
                <a:latin typeface="Times New Roman"/>
                <a:ea typeface="Times New Roman"/>
              </a:rPr>
              <a:t>Межрегиональное территориальное управление</a:t>
            </a:r>
            <a:endParaRPr lang="ru-RU" sz="2000" b="0" u="none" strike="noStrike">
              <a:solidFill>
                <a:schemeClr val="dk1"/>
              </a:solidFill>
              <a:latin typeface="Arial"/>
            </a:endParaRPr>
          </a:p>
          <a:p>
            <a:pPr indent="0" algn="ctr" defTabSz="914400">
              <a:lnSpc>
                <a:spcPct val="90000"/>
              </a:lnSpc>
              <a:buNone/>
              <a:defRPr/>
            </a:pPr>
            <a:r>
              <a:rPr lang="ru-RU" sz="2000" b="1" u="none" strike="noStrike">
                <a:solidFill>
                  <a:schemeClr val="dk1"/>
                </a:solidFill>
                <a:latin typeface="Times New Roman"/>
                <a:ea typeface="Times New Roman"/>
              </a:rPr>
              <a:t> </a:t>
            </a:r>
            <a:r>
              <a:rPr lang="ru-RU" sz="2000" b="1" u="none" strike="noStrike">
                <a:solidFill>
                  <a:schemeClr val="dk1"/>
                </a:solidFill>
                <a:latin typeface="Times New Roman"/>
                <a:ea typeface="Times New Roman"/>
              </a:rPr>
              <a:t>Федеральной службы по надзору в сфере транспорта </a:t>
            </a:r>
            <a:endParaRPr lang="ru-RU" sz="2000" b="0" u="none" strike="noStrike">
              <a:solidFill>
                <a:schemeClr val="dk1"/>
              </a:solidFill>
              <a:latin typeface="Arial"/>
            </a:endParaRPr>
          </a:p>
          <a:p>
            <a:pPr indent="0" algn="ctr" defTabSz="914400">
              <a:lnSpc>
                <a:spcPct val="90000"/>
              </a:lnSpc>
              <a:buNone/>
              <a:defRPr/>
            </a:pPr>
            <a:r>
              <a:rPr lang="ru-RU" sz="2000" b="1" u="none" strike="noStrike">
                <a:solidFill>
                  <a:schemeClr val="dk1"/>
                </a:solidFill>
                <a:latin typeface="Times New Roman"/>
                <a:ea typeface="Times New Roman"/>
              </a:rPr>
              <a:t>по Южному федеральному округу </a:t>
            </a:r>
            <a:endParaRPr lang="ru-RU" sz="2000" b="0" u="none" strike="noStrike">
              <a:solidFill>
                <a:schemeClr val="dk1"/>
              </a:solidFill>
              <a:latin typeface="Arial"/>
            </a:endParaRPr>
          </a:p>
          <a:p>
            <a:pPr indent="0" algn="ctr" defTabSz="914400">
              <a:lnSpc>
                <a:spcPct val="90000"/>
              </a:lnSpc>
              <a:buNone/>
              <a:defRPr/>
            </a:pPr>
            <a:r>
              <a:rPr lang="ru-RU" sz="2000" b="1" u="none" strike="noStrike">
                <a:solidFill>
                  <a:schemeClr val="dk1"/>
                </a:solidFill>
                <a:latin typeface="Times New Roman"/>
                <a:ea typeface="Times New Roman"/>
              </a:rPr>
              <a:t>(МТУ Ространснадзора по ЮФО)</a:t>
            </a:r>
            <a:endParaRPr lang="ru-RU" sz="2000" b="0" u="none" strike="noStrike">
              <a:solidFill>
                <a:schemeClr val="dk1"/>
              </a:solidFill>
              <a:latin typeface="Arial"/>
            </a:endParaRPr>
          </a:p>
          <a:p>
            <a:pPr indent="0" algn="ctr" defTabSz="914400">
              <a:lnSpc>
                <a:spcPct val="90000"/>
              </a:lnSpc>
              <a:buNone/>
              <a:defRPr/>
            </a:pPr>
            <a:r>
              <a:rPr lang="ru-RU" sz="2000" b="1" u="none" strike="noStrike">
                <a:solidFill>
                  <a:schemeClr val="dk1"/>
                </a:solidFill>
                <a:latin typeface="Times New Roman"/>
                <a:ea typeface="Times New Roman"/>
              </a:rPr>
              <a:t> </a:t>
            </a:r>
            <a:r>
              <a:rPr lang="ru-RU" sz="2000" b="1" u="none" strike="noStrike">
                <a:solidFill>
                  <a:schemeClr val="dk1"/>
                </a:solidFill>
                <a:latin typeface="Times New Roman"/>
                <a:ea typeface="Times New Roman"/>
              </a:rPr>
              <a:t>г. Ростов-на-Дону</a:t>
            </a:r>
            <a:endParaRPr lang="ru-RU" sz="2000" b="0" u="none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 type="subTitle"/>
          </p:nvPr>
        </p:nvSpPr>
        <p:spPr bwMode="auto">
          <a:xfrm>
            <a:off x="1523880" y="1674360"/>
            <a:ext cx="9992520" cy="495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numCol="1" spcCol="0" anchor="t">
            <a:normAutofit lnSpcReduction="9999"/>
          </a:bodyPr>
          <a:p>
            <a:pPr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  <a:defRPr/>
            </a:pPr>
            <a:r>
              <a:rPr lang="ru-RU" sz="1400" b="1" u="none" strike="noStrike">
                <a:solidFill>
                  <a:srgbClr val="000000"/>
                </a:solidFill>
                <a:latin typeface="Times New Roman"/>
                <a:ea typeface="Times New Roman"/>
              </a:rPr>
              <a:t>Уточнение понятий</a:t>
            </a:r>
            <a:endParaRPr lang="ru-RU" sz="1400" b="0" u="none" strike="noStrike">
              <a:solidFill>
                <a:srgbClr val="FFFFFF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  <a:defRPr/>
            </a:pPr>
            <a:r>
              <a:rPr lang="ru-RU" sz="1400" b="1" u="none" strike="noStrike">
                <a:solidFill>
                  <a:srgbClr val="000000"/>
                </a:solidFill>
                <a:latin typeface="Times New Roman"/>
                <a:ea typeface="Times New Roman"/>
              </a:rPr>
              <a:t>Было (Приказ №24):</a:t>
            </a:r>
            <a:r>
              <a:rPr lang="ru-RU" sz="1400" b="0" u="none" strike="noStrike">
                <a:solidFill>
                  <a:srgbClr val="000000"/>
                </a:solidFill>
                <a:latin typeface="Times New Roman"/>
                <a:ea typeface="Times New Roman"/>
              </a:rPr>
              <a:t> терминология не детализирована.</a:t>
            </a:r>
            <a:endParaRPr lang="ru-RU" sz="1400" b="0" u="none" strike="noStrike">
              <a:solidFill>
                <a:srgbClr val="FFFFFF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  <a:defRPr/>
            </a:pPr>
            <a:r>
              <a:rPr lang="ru-RU" sz="1400" b="1" u="none" strike="noStrike">
                <a:solidFill>
                  <a:srgbClr val="000000"/>
                </a:solidFill>
                <a:latin typeface="Times New Roman"/>
                <a:ea typeface="Times New Roman"/>
              </a:rPr>
              <a:t>Стало (раздел II Приказа №368):</a:t>
            </a:r>
            <a:r>
              <a:rPr lang="ru-RU" sz="1400" b="0" u="none" strike="noStrike">
                <a:solidFill>
                  <a:srgbClr val="000000"/>
                </a:solidFill>
                <a:latin typeface="Times New Roman"/>
                <a:ea typeface="Times New Roman"/>
              </a:rPr>
              <a:t> даны чёткие определения:</a:t>
            </a:r>
            <a:endParaRPr lang="ru-RU" sz="1400" b="0" u="none" strike="noStrike">
              <a:solidFill>
                <a:srgbClr val="FFFFFF"/>
              </a:solidFill>
              <a:latin typeface="Arial"/>
            </a:endParaRPr>
          </a:p>
          <a:p>
            <a:pPr marL="239760" indent="-23976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  <a:defRPr/>
            </a:pPr>
            <a:r>
              <a:rPr lang="ru-RU" sz="1400" b="0" u="none" strike="noStrike">
                <a:solidFill>
                  <a:srgbClr val="000000"/>
                </a:solidFill>
                <a:latin typeface="Times New Roman"/>
                <a:ea typeface="Times New Roman"/>
              </a:rPr>
              <a:t>«пассажир с инвалидностью»;</a:t>
            </a:r>
            <a:endParaRPr lang="ru-RU" sz="1400" b="0" u="none" strike="noStrike">
              <a:solidFill>
                <a:srgbClr val="FFFFFF"/>
              </a:solidFill>
              <a:latin typeface="Arial"/>
            </a:endParaRPr>
          </a:p>
          <a:p>
            <a:pPr marL="239760" indent="-23976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  <a:defRPr/>
            </a:pPr>
            <a:r>
              <a:rPr lang="ru-RU" sz="1400" b="0" u="none" strike="noStrike">
                <a:solidFill>
                  <a:srgbClr val="000000"/>
                </a:solidFill>
                <a:latin typeface="Times New Roman"/>
                <a:ea typeface="Times New Roman"/>
              </a:rPr>
              <a:t>«пассажир с ограничениями жизнедеятельности»;</a:t>
            </a:r>
            <a:endParaRPr lang="ru-RU" sz="1400" b="0" u="none" strike="noStrike">
              <a:solidFill>
                <a:srgbClr val="FFFFFF"/>
              </a:solidFill>
              <a:latin typeface="Arial"/>
            </a:endParaRPr>
          </a:p>
          <a:p>
            <a:pPr marL="239760" indent="-23976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  <a:defRPr/>
            </a:pPr>
            <a:r>
              <a:rPr lang="ru-RU" sz="1400" b="0" u="none" strike="noStrike">
                <a:solidFill>
                  <a:srgbClr val="000000"/>
                </a:solidFill>
                <a:latin typeface="Times New Roman"/>
                <a:ea typeface="Times New Roman"/>
              </a:rPr>
              <a:t>«сопровождающее лицо»;</a:t>
            </a:r>
            <a:endParaRPr lang="ru-RU" sz="1400" b="0" u="none" strike="noStrike">
              <a:solidFill>
                <a:srgbClr val="FFFFFF"/>
              </a:solidFill>
              <a:latin typeface="Arial"/>
            </a:endParaRPr>
          </a:p>
          <a:p>
            <a:pPr marL="239760" indent="-23976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  <a:defRPr/>
            </a:pPr>
            <a:r>
              <a:rPr lang="ru-RU" sz="1400" b="0" u="none" strike="noStrike">
                <a:solidFill>
                  <a:srgbClr val="000000"/>
                </a:solidFill>
                <a:latin typeface="Times New Roman"/>
                <a:ea typeface="Times New Roman"/>
              </a:rPr>
              <a:t>«специальные средства передвижения» и др.</a:t>
            </a:r>
            <a:endParaRPr lang="ru-RU" sz="1400" b="0" u="none" strike="noStrike">
              <a:solidFill>
                <a:srgbClr val="FFFFFF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  <a:defRPr/>
            </a:pPr>
            <a:r>
              <a:rPr lang="ru-RU" sz="1400" b="1" u="none" strike="noStrike">
                <a:solidFill>
                  <a:srgbClr val="000000"/>
                </a:solidFill>
                <a:latin typeface="Times New Roman"/>
                <a:ea typeface="Times New Roman"/>
              </a:rPr>
              <a:t>Результат:</a:t>
            </a:r>
            <a:r>
              <a:rPr lang="ru-RU" sz="1400" b="0" u="none" strike="noStrike">
                <a:solidFill>
                  <a:srgbClr val="000000"/>
                </a:solidFill>
                <a:latin typeface="Times New Roman"/>
                <a:ea typeface="Times New Roman"/>
              </a:rPr>
              <a:t> исключение разночтений при применении документа.</a:t>
            </a:r>
            <a:endParaRPr lang="ru-RU" sz="1400" b="0" u="none" strike="noStrike">
              <a:solidFill>
                <a:srgbClr val="FFFFFF"/>
              </a:solidFill>
              <a:latin typeface="Arial"/>
            </a:endParaRPr>
          </a:p>
          <a:p>
            <a:pPr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  <a:defRPr/>
            </a:pPr>
            <a:r>
              <a:rPr lang="ru-RU" sz="1400" b="1" u="none" strike="noStrike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r>
              <a:rPr lang="ru-RU" sz="1400" b="1" u="none" strike="noStrike">
                <a:solidFill>
                  <a:srgbClr val="000000"/>
                </a:solidFill>
                <a:latin typeface="Times New Roman"/>
                <a:ea typeface="Times New Roman"/>
              </a:rPr>
              <a:t>Усиление требований к инфраструктуре</a:t>
            </a:r>
            <a:endParaRPr lang="ru-RU" sz="1400" b="0" u="none" strike="noStrike">
              <a:solidFill>
                <a:srgbClr val="FFFFFF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  <a:defRPr/>
            </a:pPr>
            <a:r>
              <a:rPr lang="ru-RU" sz="1400" b="1" u="none" strike="noStrike">
                <a:solidFill>
                  <a:srgbClr val="000000"/>
                </a:solidFill>
                <a:latin typeface="Times New Roman"/>
                <a:ea typeface="Times New Roman"/>
              </a:rPr>
              <a:t>Было (Приказ №24):</a:t>
            </a:r>
            <a:r>
              <a:rPr lang="ru-RU" sz="1400" b="0" u="none" strike="noStrike">
                <a:solidFill>
                  <a:srgbClr val="000000"/>
                </a:solidFill>
                <a:latin typeface="Times New Roman"/>
                <a:ea typeface="Times New Roman"/>
              </a:rPr>
              <a:t> общие требования к доступности.</a:t>
            </a:r>
            <a:endParaRPr lang="ru-RU" sz="1400" b="0" u="none" strike="noStrike">
              <a:solidFill>
                <a:srgbClr val="FFFFFF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  <a:defRPr/>
            </a:pPr>
            <a:r>
              <a:rPr lang="ru-RU" sz="1400" b="1" u="none" strike="noStrike">
                <a:solidFill>
                  <a:srgbClr val="000000"/>
                </a:solidFill>
                <a:latin typeface="Times New Roman"/>
                <a:ea typeface="Times New Roman"/>
              </a:rPr>
              <a:t>Стало:</a:t>
            </a:r>
            <a:r>
              <a:rPr lang="ru-RU" sz="1400" b="0" u="none" strike="noStrike">
                <a:solidFill>
                  <a:srgbClr val="000000"/>
                </a:solidFill>
                <a:latin typeface="Times New Roman"/>
                <a:ea typeface="Times New Roman"/>
              </a:rPr>
              <a:t> обязательные элементы:</a:t>
            </a:r>
            <a:endParaRPr lang="ru-RU" sz="1400" b="0" u="none" strike="noStrike">
              <a:solidFill>
                <a:srgbClr val="FFFFFF"/>
              </a:solidFill>
              <a:latin typeface="Arial"/>
            </a:endParaRPr>
          </a:p>
          <a:p>
            <a:pPr marL="228960" indent="-22896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  <a:defRPr/>
            </a:pPr>
            <a:r>
              <a:rPr lang="ru-RU" sz="1400" b="0" u="none" strike="noStrike">
                <a:solidFill>
                  <a:srgbClr val="000000"/>
                </a:solidFill>
                <a:latin typeface="Times New Roman"/>
                <a:ea typeface="Times New Roman"/>
              </a:rPr>
              <a:t>пандусы, лифты, тактильная разметка, индукционные петли;</a:t>
            </a:r>
            <a:endParaRPr lang="ru-RU" sz="1400" b="0" u="none" strike="noStrike">
              <a:solidFill>
                <a:srgbClr val="FFFFFF"/>
              </a:solidFill>
              <a:latin typeface="Arial"/>
            </a:endParaRPr>
          </a:p>
          <a:p>
            <a:pPr marL="228960" indent="-22896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  <a:defRPr/>
            </a:pPr>
            <a:r>
              <a:rPr lang="ru-RU" sz="1400" b="0" u="none" strike="noStrike">
                <a:solidFill>
                  <a:srgbClr val="000000"/>
                </a:solidFill>
                <a:latin typeface="Times New Roman"/>
                <a:ea typeface="Times New Roman"/>
              </a:rPr>
              <a:t>оборудованные зоны ожидания;</a:t>
            </a:r>
            <a:endParaRPr lang="ru-RU" sz="1400" b="0" u="none" strike="noStrike">
              <a:solidFill>
                <a:srgbClr val="FFFFFF"/>
              </a:solidFill>
              <a:latin typeface="Arial"/>
            </a:endParaRPr>
          </a:p>
          <a:p>
            <a:pPr marL="228960" indent="-22896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  <a:defRPr/>
            </a:pPr>
            <a:r>
              <a:rPr lang="ru-RU" sz="1400" b="0" u="none" strike="noStrike">
                <a:solidFill>
                  <a:srgbClr val="000000"/>
                </a:solidFill>
                <a:latin typeface="Times New Roman"/>
                <a:ea typeface="Times New Roman"/>
              </a:rPr>
              <a:t>доступные туалеты, зоны питания, медпункты;</a:t>
            </a:r>
            <a:endParaRPr lang="ru-RU" sz="1400" b="0" u="none" strike="noStrike">
              <a:solidFill>
                <a:srgbClr val="FFFFFF"/>
              </a:solidFill>
              <a:latin typeface="Arial"/>
            </a:endParaRPr>
          </a:p>
          <a:p>
            <a:pPr marL="228960" indent="-22896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  <a:defRPr/>
            </a:pPr>
            <a:r>
              <a:rPr lang="ru-RU" sz="1400" b="0" u="none" strike="noStrike">
                <a:solidFill>
                  <a:srgbClr val="000000"/>
                </a:solidFill>
                <a:latin typeface="Times New Roman"/>
                <a:ea typeface="Times New Roman"/>
              </a:rPr>
              <a:t>средства перемещения (коляски, амбулифты).</a:t>
            </a:r>
            <a:endParaRPr lang="ru-RU" sz="1400" b="0" u="none" strike="noStrike">
              <a:solidFill>
                <a:srgbClr val="FFFFFF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  <a:defRPr/>
            </a:pPr>
            <a:r>
              <a:rPr lang="ru-RU" sz="1400" b="1" u="none" strike="noStrike">
                <a:solidFill>
                  <a:srgbClr val="000000"/>
                </a:solidFill>
                <a:latin typeface="Times New Roman"/>
                <a:ea typeface="Times New Roman"/>
              </a:rPr>
              <a:t>Результат:</a:t>
            </a:r>
            <a:r>
              <a:rPr lang="ru-RU" sz="1400" b="0" u="none" strike="noStrike">
                <a:solidFill>
                  <a:srgbClr val="000000"/>
                </a:solidFill>
                <a:latin typeface="Times New Roman"/>
                <a:ea typeface="Times New Roman"/>
              </a:rPr>
              <a:t> конкретизация требований к оборудованию аэропортов.</a:t>
            </a:r>
            <a:endParaRPr lang="ru-RU" sz="1400" b="0" u="none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72" name="" descr=""/>
          <p:cNvPicPr/>
          <p:nvPr/>
        </p:nvPicPr>
        <p:blipFill>
          <a:blip r:embed="rId3"/>
          <a:stretch/>
        </p:blipFill>
        <p:spPr bwMode="auto">
          <a:xfrm>
            <a:off x="226440" y="27720"/>
            <a:ext cx="713879" cy="79992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>
            <a:alphaModFix amt="99000"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 bwMode="auto">
          <a:xfrm>
            <a:off x="1590120" y="179280"/>
            <a:ext cx="9077760" cy="1296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numCol="1" spcCol="0" anchor="b">
            <a:normAutofit fontScale="92500" lnSpcReduction="9999"/>
          </a:bodyPr>
          <a:p>
            <a:pPr indent="0" algn="ctr" defTabSz="914400">
              <a:lnSpc>
                <a:spcPct val="90000"/>
              </a:lnSpc>
              <a:buNone/>
              <a:defRPr/>
            </a:pPr>
            <a:r>
              <a:rPr lang="ru-RU" sz="2000" b="1" u="none" strike="noStrike">
                <a:solidFill>
                  <a:schemeClr val="dk1"/>
                </a:solidFill>
                <a:latin typeface="Times New Roman"/>
                <a:ea typeface="Times New Roman"/>
              </a:rPr>
              <a:t>Межрегиональное территориальное управление</a:t>
            </a:r>
            <a:endParaRPr lang="ru-RU" sz="2000" b="0" u="none" strike="noStrike">
              <a:solidFill>
                <a:schemeClr val="dk1"/>
              </a:solidFill>
              <a:latin typeface="Arial"/>
            </a:endParaRPr>
          </a:p>
          <a:p>
            <a:pPr indent="0" algn="ctr" defTabSz="914400">
              <a:lnSpc>
                <a:spcPct val="90000"/>
              </a:lnSpc>
              <a:buNone/>
              <a:defRPr/>
            </a:pPr>
            <a:r>
              <a:rPr lang="ru-RU" sz="2000" b="1" u="none" strike="noStrike">
                <a:solidFill>
                  <a:schemeClr val="dk1"/>
                </a:solidFill>
                <a:latin typeface="Times New Roman"/>
                <a:ea typeface="Times New Roman"/>
              </a:rPr>
              <a:t> </a:t>
            </a:r>
            <a:r>
              <a:rPr lang="ru-RU" sz="2000" b="1" u="none" strike="noStrike">
                <a:solidFill>
                  <a:schemeClr val="dk1"/>
                </a:solidFill>
                <a:latin typeface="Times New Roman"/>
                <a:ea typeface="Times New Roman"/>
              </a:rPr>
              <a:t>Федеральной службы по надзору в сфере транспорта </a:t>
            </a:r>
            <a:endParaRPr lang="ru-RU" sz="2000" b="0" u="none" strike="noStrike">
              <a:solidFill>
                <a:schemeClr val="dk1"/>
              </a:solidFill>
              <a:latin typeface="Arial"/>
            </a:endParaRPr>
          </a:p>
          <a:p>
            <a:pPr indent="0" algn="ctr" defTabSz="914400">
              <a:lnSpc>
                <a:spcPct val="90000"/>
              </a:lnSpc>
              <a:buNone/>
              <a:defRPr/>
            </a:pPr>
            <a:r>
              <a:rPr lang="ru-RU" sz="2000" b="1" u="none" strike="noStrike">
                <a:solidFill>
                  <a:schemeClr val="dk1"/>
                </a:solidFill>
                <a:latin typeface="Times New Roman"/>
                <a:ea typeface="Times New Roman"/>
              </a:rPr>
              <a:t>по Южному федеральному округу </a:t>
            </a:r>
            <a:endParaRPr lang="ru-RU" sz="2000" b="0" u="none" strike="noStrike">
              <a:solidFill>
                <a:schemeClr val="dk1"/>
              </a:solidFill>
              <a:latin typeface="Arial"/>
            </a:endParaRPr>
          </a:p>
          <a:p>
            <a:pPr indent="0" algn="ctr" defTabSz="914400">
              <a:lnSpc>
                <a:spcPct val="90000"/>
              </a:lnSpc>
              <a:buNone/>
              <a:defRPr/>
            </a:pPr>
            <a:r>
              <a:rPr lang="ru-RU" sz="2000" b="1" u="none" strike="noStrike">
                <a:solidFill>
                  <a:schemeClr val="dk1"/>
                </a:solidFill>
                <a:latin typeface="Times New Roman"/>
                <a:ea typeface="Times New Roman"/>
              </a:rPr>
              <a:t>(МТУ Ространснадзора по ЮФО)</a:t>
            </a:r>
            <a:endParaRPr lang="ru-RU" sz="2000" b="0" u="none" strike="noStrike">
              <a:solidFill>
                <a:schemeClr val="dk1"/>
              </a:solidFill>
              <a:latin typeface="Arial"/>
            </a:endParaRPr>
          </a:p>
          <a:p>
            <a:pPr indent="0" algn="ctr" defTabSz="914400">
              <a:lnSpc>
                <a:spcPct val="90000"/>
              </a:lnSpc>
              <a:buNone/>
              <a:defRPr/>
            </a:pPr>
            <a:r>
              <a:rPr lang="ru-RU" sz="2000" b="1" u="none" strike="noStrike">
                <a:solidFill>
                  <a:schemeClr val="dk1"/>
                </a:solidFill>
                <a:latin typeface="Times New Roman"/>
                <a:ea typeface="Times New Roman"/>
              </a:rPr>
              <a:t> </a:t>
            </a:r>
            <a:r>
              <a:rPr lang="ru-RU" sz="2000" b="1" u="none" strike="noStrike">
                <a:solidFill>
                  <a:schemeClr val="dk1"/>
                </a:solidFill>
                <a:latin typeface="Times New Roman"/>
                <a:ea typeface="Times New Roman"/>
              </a:rPr>
              <a:t>г. Ростов-на-Дону</a:t>
            </a:r>
            <a:endParaRPr lang="ru-RU" sz="2000" b="0" u="none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 type="subTitle"/>
          </p:nvPr>
        </p:nvSpPr>
        <p:spPr bwMode="auto">
          <a:xfrm>
            <a:off x="1523880" y="1674360"/>
            <a:ext cx="9992520" cy="495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numCol="1" spcCol="0" anchor="t">
            <a:normAutofit/>
          </a:bodyPr>
          <a:p>
            <a:pPr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  <a:defRPr/>
            </a:pPr>
            <a:r>
              <a:rPr lang="ru-RU" sz="1400" b="1" u="none" strike="noStrike">
                <a:solidFill>
                  <a:srgbClr val="000000"/>
                </a:solidFill>
                <a:latin typeface="Times New Roman"/>
                <a:ea typeface="Times New Roman"/>
              </a:rPr>
              <a:t>Обслуживание на борту</a:t>
            </a:r>
            <a:endParaRPr lang="ru-RU" sz="1400" b="0" u="none" strike="noStrike">
              <a:solidFill>
                <a:srgbClr val="FFFFFF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  <a:defRPr/>
            </a:pPr>
            <a:r>
              <a:rPr lang="ru-RU" sz="1400" b="1" u="none" strike="noStrike">
                <a:solidFill>
                  <a:srgbClr val="000000"/>
                </a:solidFill>
                <a:latin typeface="Times New Roman"/>
                <a:ea typeface="Times New Roman"/>
              </a:rPr>
              <a:t>Было (Приказ №24):</a:t>
            </a:r>
            <a:r>
              <a:rPr lang="ru-RU" sz="1400" b="0" u="none" strike="noStrike">
                <a:solidFill>
                  <a:srgbClr val="000000"/>
                </a:solidFill>
                <a:latin typeface="Times New Roman"/>
                <a:ea typeface="Times New Roman"/>
              </a:rPr>
              <a:t> общие положения об обслуживании.</a:t>
            </a:r>
            <a:endParaRPr lang="ru-RU" sz="1400" b="0" u="none" strike="noStrike">
              <a:solidFill>
                <a:srgbClr val="FFFFFF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  <a:defRPr/>
            </a:pPr>
            <a:r>
              <a:rPr lang="ru-RU" sz="1400" b="1" u="none" strike="noStrike">
                <a:solidFill>
                  <a:srgbClr val="000000"/>
                </a:solidFill>
                <a:latin typeface="Times New Roman"/>
                <a:ea typeface="Times New Roman"/>
              </a:rPr>
              <a:t>Стало (раздел </a:t>
            </a:r>
            <a:r>
              <a:rPr lang="ru-RU" sz="1400" b="1" u="none" strike="noStrike">
                <a:solidFill>
                  <a:srgbClr val="000000"/>
                </a:solidFill>
                <a:latin typeface="Times New Roman"/>
                <a:ea typeface="Times New Roman"/>
              </a:rPr>
              <a:t> II Приказа №368):</a:t>
            </a:r>
            <a:endParaRPr lang="ru-RU" sz="1400" b="0" u="none" strike="noStrike">
              <a:solidFill>
                <a:srgbClr val="FFFFFF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  <a:defRPr/>
            </a:pPr>
            <a:r>
              <a:rPr lang="ru-RU" sz="1400" b="0" u="none" strike="noStrike">
                <a:solidFill>
                  <a:srgbClr val="000000"/>
                </a:solidFill>
                <a:latin typeface="Times New Roman"/>
                <a:ea typeface="Times New Roman"/>
              </a:rPr>
              <a:t>инструктаж по безопасности в доступной форме для лиц с нарушениями слуха/зрения (п. 17);</a:t>
            </a:r>
            <a:endParaRPr lang="ru-RU" sz="1400" b="0" u="none" strike="noStrike">
              <a:solidFill>
                <a:srgbClr val="FFFFFF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  <a:defRPr/>
            </a:pPr>
            <a:r>
              <a:rPr lang="ru-RU" sz="1400" b="0" u="none" strike="noStrike">
                <a:solidFill>
                  <a:srgbClr val="000000"/>
                </a:solidFill>
                <a:latin typeface="Times New Roman"/>
                <a:ea typeface="Times New Roman"/>
              </a:rPr>
              <a:t>предоставление вспомогательных средств при необходимости (п. 18).</a:t>
            </a:r>
            <a:endParaRPr lang="ru-RU" sz="1400" b="0" u="none" strike="noStrike">
              <a:solidFill>
                <a:srgbClr val="FFFFFF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  <a:defRPr/>
            </a:pPr>
            <a:r>
              <a:rPr lang="ru-RU" sz="1400" b="1" u="none" strike="noStrike">
                <a:solidFill>
                  <a:srgbClr val="000000"/>
                </a:solidFill>
                <a:latin typeface="Times New Roman"/>
                <a:ea typeface="Times New Roman"/>
              </a:rPr>
              <a:t>Результат:</a:t>
            </a:r>
            <a:r>
              <a:rPr lang="ru-RU" sz="1400" b="0" u="none" strike="noStrike">
                <a:solidFill>
                  <a:srgbClr val="000000"/>
                </a:solidFill>
                <a:latin typeface="Times New Roman"/>
                <a:ea typeface="Times New Roman"/>
              </a:rPr>
              <a:t> адаптация процедур безопасности под нужды пассажиров с разными типами ограничений.</a:t>
            </a:r>
            <a:endParaRPr lang="ru-RU" sz="1400" b="0" u="none" strike="noStrike">
              <a:solidFill>
                <a:srgbClr val="FFFFFF"/>
              </a:solidFill>
              <a:latin typeface="Arial"/>
            </a:endParaRPr>
          </a:p>
          <a:p>
            <a:pPr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  <a:defRPr/>
            </a:pPr>
            <a:r>
              <a:rPr lang="ru-RU" sz="1400" b="1" u="none" strike="noStrike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r>
              <a:rPr lang="ru-RU" sz="1400" b="1" u="none" strike="noStrike">
                <a:solidFill>
                  <a:srgbClr val="000000"/>
                </a:solidFill>
                <a:latin typeface="Times New Roman"/>
                <a:ea typeface="Times New Roman"/>
              </a:rPr>
              <a:t>Обязательное сопровождение</a:t>
            </a:r>
            <a:endParaRPr lang="ru-RU" sz="1400" b="0" u="none" strike="noStrike">
              <a:solidFill>
                <a:srgbClr val="FFFFFF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  <a:defRPr/>
            </a:pPr>
            <a:r>
              <a:rPr lang="ru-RU" sz="1400" b="1" u="none" strike="noStrike">
                <a:solidFill>
                  <a:srgbClr val="000000"/>
                </a:solidFill>
                <a:latin typeface="Times New Roman"/>
                <a:ea typeface="Times New Roman"/>
              </a:rPr>
              <a:t>Было (Приказ №24):</a:t>
            </a:r>
            <a:r>
              <a:rPr lang="ru-RU" sz="1400" b="0" u="none" strike="noStrike">
                <a:solidFill>
                  <a:srgbClr val="000000"/>
                </a:solidFill>
                <a:latin typeface="Times New Roman"/>
                <a:ea typeface="Times New Roman"/>
              </a:rPr>
              <a:t> сопровождение не было обязательным.</a:t>
            </a:r>
            <a:endParaRPr lang="ru-RU" sz="1400" b="0" u="none" strike="noStrike">
              <a:solidFill>
                <a:srgbClr val="FFFFFF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  <a:defRPr/>
            </a:pPr>
            <a:r>
              <a:rPr lang="ru-RU" sz="1400" b="1" u="none" strike="noStrike">
                <a:solidFill>
                  <a:srgbClr val="000000"/>
                </a:solidFill>
                <a:latin typeface="Times New Roman"/>
                <a:ea typeface="Times New Roman"/>
              </a:rPr>
              <a:t>Стало (Приказа №368, п. 59):</a:t>
            </a:r>
            <a:r>
              <a:rPr lang="ru-RU" sz="1400" b="0" u="none" strike="noStrike">
                <a:solidFill>
                  <a:srgbClr val="000000"/>
                </a:solidFill>
                <a:latin typeface="Times New Roman"/>
                <a:ea typeface="Times New Roman"/>
              </a:rPr>
              <a:t> обязательное сопровождение лиц с нарушениями зрения.</a:t>
            </a:r>
            <a:endParaRPr lang="ru-RU" sz="1400" b="0" u="none" strike="noStrike">
              <a:solidFill>
                <a:srgbClr val="FFFFFF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  <a:defRPr/>
            </a:pPr>
            <a:r>
              <a:rPr lang="ru-RU" sz="1400" b="1" u="none" strike="noStrike">
                <a:solidFill>
                  <a:srgbClr val="000000"/>
                </a:solidFill>
                <a:latin typeface="Times New Roman"/>
                <a:ea typeface="Times New Roman"/>
              </a:rPr>
              <a:t>Дополнительно:</a:t>
            </a:r>
            <a:endParaRPr lang="ru-RU" sz="1400" b="0" u="none" strike="noStrike">
              <a:solidFill>
                <a:srgbClr val="FFFFFF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  <a:defRPr/>
            </a:pPr>
            <a:r>
              <a:rPr lang="ru-RU" sz="1400" b="0" u="none" strike="noStrike">
                <a:solidFill>
                  <a:srgbClr val="000000"/>
                </a:solidFill>
                <a:latin typeface="Times New Roman"/>
                <a:ea typeface="Times New Roman"/>
              </a:rPr>
              <a:t>возможность предоставления сопровождающего лица (по запросу);</a:t>
            </a:r>
            <a:endParaRPr lang="ru-RU" sz="1400" b="0" u="none" strike="noStrike">
              <a:solidFill>
                <a:srgbClr val="FFFFFF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  <a:defRPr/>
            </a:pPr>
            <a:r>
              <a:rPr lang="ru-RU" sz="1400" b="0" u="none" strike="noStrike">
                <a:solidFill>
                  <a:srgbClr val="000000"/>
                </a:solidFill>
                <a:latin typeface="Times New Roman"/>
                <a:ea typeface="Times New Roman"/>
              </a:rPr>
              <a:t>координация между службами аэропорта и экипажа;</a:t>
            </a:r>
            <a:endParaRPr lang="ru-RU" sz="1400" b="0" u="none" strike="noStrike">
              <a:solidFill>
                <a:srgbClr val="FFFFFF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  <a:defRPr/>
            </a:pPr>
            <a:r>
              <a:rPr lang="ru-RU" sz="1400" b="0" u="none" strike="noStrike">
                <a:solidFill>
                  <a:srgbClr val="000000"/>
                </a:solidFill>
                <a:latin typeface="Times New Roman"/>
                <a:ea typeface="Times New Roman"/>
              </a:rPr>
              <a:t>приоритетное информирование о задержках.</a:t>
            </a:r>
            <a:endParaRPr lang="ru-RU" sz="1400" b="0" u="none" strike="noStrike">
              <a:solidFill>
                <a:srgbClr val="FFFFFF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  <a:defRPr/>
            </a:pPr>
            <a:r>
              <a:rPr lang="ru-RU" sz="1400" b="1" u="none" strike="noStrike">
                <a:solidFill>
                  <a:srgbClr val="000000"/>
                </a:solidFill>
                <a:latin typeface="Times New Roman"/>
                <a:ea typeface="Times New Roman"/>
              </a:rPr>
              <a:t>Результат:</a:t>
            </a:r>
            <a:r>
              <a:rPr lang="ru-RU" sz="1400" b="0" u="none" strike="noStrike">
                <a:solidFill>
                  <a:srgbClr val="000000"/>
                </a:solidFill>
                <a:latin typeface="Times New Roman"/>
                <a:ea typeface="Times New Roman"/>
              </a:rPr>
              <a:t> повышение безопасности и комфорта пассажиров с нарушениями зрения.</a:t>
            </a:r>
            <a:endParaRPr lang="ru-RU" sz="1400" b="0" u="none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76" name="" descr=""/>
          <p:cNvPicPr/>
          <p:nvPr/>
        </p:nvPicPr>
        <p:blipFill>
          <a:blip r:embed="rId3"/>
          <a:stretch/>
        </p:blipFill>
        <p:spPr bwMode="auto">
          <a:xfrm>
            <a:off x="226440" y="27720"/>
            <a:ext cx="713879" cy="79992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>
            <a:alphaModFix amt="99000"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 bwMode="auto">
          <a:xfrm>
            <a:off x="1590120" y="179280"/>
            <a:ext cx="9077760" cy="1296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numCol="1" spcCol="0" anchor="b">
            <a:normAutofit fontScale="92500" lnSpcReduction="9999"/>
          </a:bodyPr>
          <a:p>
            <a:pPr indent="0" algn="ctr" defTabSz="914400">
              <a:lnSpc>
                <a:spcPct val="90000"/>
              </a:lnSpc>
              <a:buNone/>
              <a:defRPr/>
            </a:pPr>
            <a:r>
              <a:rPr lang="ru-RU" sz="2000" b="1" u="none" strike="noStrike">
                <a:solidFill>
                  <a:schemeClr val="dk1"/>
                </a:solidFill>
                <a:latin typeface="Times New Roman"/>
                <a:ea typeface="Times New Roman"/>
              </a:rPr>
              <a:t>Межрегиональное территориальное управление</a:t>
            </a:r>
            <a:endParaRPr lang="ru-RU" sz="2000" b="0" u="none" strike="noStrike">
              <a:solidFill>
                <a:schemeClr val="dk1"/>
              </a:solidFill>
              <a:latin typeface="Arial"/>
            </a:endParaRPr>
          </a:p>
          <a:p>
            <a:pPr indent="0" algn="ctr" defTabSz="914400">
              <a:lnSpc>
                <a:spcPct val="90000"/>
              </a:lnSpc>
              <a:buNone/>
              <a:defRPr/>
            </a:pPr>
            <a:r>
              <a:rPr lang="ru-RU" sz="2000" b="1" u="none" strike="noStrike">
                <a:solidFill>
                  <a:schemeClr val="dk1"/>
                </a:solidFill>
                <a:latin typeface="Times New Roman"/>
                <a:ea typeface="Times New Roman"/>
              </a:rPr>
              <a:t> </a:t>
            </a:r>
            <a:r>
              <a:rPr lang="ru-RU" sz="2000" b="1" u="none" strike="noStrike">
                <a:solidFill>
                  <a:schemeClr val="dk1"/>
                </a:solidFill>
                <a:latin typeface="Times New Roman"/>
                <a:ea typeface="Times New Roman"/>
              </a:rPr>
              <a:t>Федеральной службы по надзору в сфере транспорта </a:t>
            </a:r>
            <a:endParaRPr lang="ru-RU" sz="2000" b="0" u="none" strike="noStrike">
              <a:solidFill>
                <a:schemeClr val="dk1"/>
              </a:solidFill>
              <a:latin typeface="Arial"/>
            </a:endParaRPr>
          </a:p>
          <a:p>
            <a:pPr indent="0" algn="ctr" defTabSz="914400">
              <a:lnSpc>
                <a:spcPct val="90000"/>
              </a:lnSpc>
              <a:buNone/>
              <a:defRPr/>
            </a:pPr>
            <a:r>
              <a:rPr lang="ru-RU" sz="2000" b="1" u="none" strike="noStrike">
                <a:solidFill>
                  <a:schemeClr val="dk1"/>
                </a:solidFill>
                <a:latin typeface="Times New Roman"/>
                <a:ea typeface="Times New Roman"/>
              </a:rPr>
              <a:t>по Южному федеральному округу </a:t>
            </a:r>
            <a:endParaRPr lang="ru-RU" sz="2000" b="0" u="none" strike="noStrike">
              <a:solidFill>
                <a:schemeClr val="dk1"/>
              </a:solidFill>
              <a:latin typeface="Arial"/>
            </a:endParaRPr>
          </a:p>
          <a:p>
            <a:pPr indent="0" algn="ctr" defTabSz="914400">
              <a:lnSpc>
                <a:spcPct val="90000"/>
              </a:lnSpc>
              <a:buNone/>
              <a:defRPr/>
            </a:pPr>
            <a:r>
              <a:rPr lang="ru-RU" sz="2000" b="1" u="none" strike="noStrike">
                <a:solidFill>
                  <a:schemeClr val="dk1"/>
                </a:solidFill>
                <a:latin typeface="Times New Roman"/>
                <a:ea typeface="Times New Roman"/>
              </a:rPr>
              <a:t>(МТУ Ространснадзора по ЮФО)</a:t>
            </a:r>
            <a:endParaRPr lang="ru-RU" sz="2000" b="0" u="none" strike="noStrike">
              <a:solidFill>
                <a:schemeClr val="dk1"/>
              </a:solidFill>
              <a:latin typeface="Arial"/>
            </a:endParaRPr>
          </a:p>
          <a:p>
            <a:pPr indent="0" algn="ctr" defTabSz="914400">
              <a:lnSpc>
                <a:spcPct val="90000"/>
              </a:lnSpc>
              <a:buNone/>
              <a:defRPr/>
            </a:pPr>
            <a:r>
              <a:rPr lang="ru-RU" sz="2000" b="1" u="none" strike="noStrike">
                <a:solidFill>
                  <a:schemeClr val="dk1"/>
                </a:solidFill>
                <a:latin typeface="Times New Roman"/>
                <a:ea typeface="Times New Roman"/>
              </a:rPr>
              <a:t> </a:t>
            </a:r>
            <a:r>
              <a:rPr lang="ru-RU" sz="2000" b="1" u="none" strike="noStrike">
                <a:solidFill>
                  <a:schemeClr val="dk1"/>
                </a:solidFill>
                <a:latin typeface="Times New Roman"/>
                <a:ea typeface="Times New Roman"/>
              </a:rPr>
              <a:t>г. Ростов-на-Дону</a:t>
            </a:r>
            <a:endParaRPr lang="ru-RU" sz="2000" b="0" u="none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subTitle"/>
          </p:nvPr>
        </p:nvSpPr>
        <p:spPr bwMode="auto">
          <a:xfrm>
            <a:off x="1523880" y="1674360"/>
            <a:ext cx="9992520" cy="495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numCol="1" spcCol="0" anchor="t">
            <a:normAutofit/>
          </a:bodyPr>
          <a:p>
            <a:pPr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  <a:defRPr/>
            </a:pPr>
            <a:r>
              <a:rPr lang="ru-RU" sz="1400" b="1" u="none" strike="noStrike">
                <a:solidFill>
                  <a:srgbClr val="000000"/>
                </a:solidFill>
                <a:latin typeface="Times New Roman"/>
                <a:ea typeface="Times New Roman"/>
              </a:rPr>
              <a:t>Специальные средства передвижения</a:t>
            </a:r>
            <a:endParaRPr lang="ru-RU" sz="1400" b="0" u="none" strike="noStrike">
              <a:solidFill>
                <a:srgbClr val="FFFFFF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  <a:defRPr/>
            </a:pPr>
            <a:r>
              <a:rPr lang="ru-RU" sz="1400" b="1" u="none" strike="noStrike">
                <a:solidFill>
                  <a:srgbClr val="000000"/>
                </a:solidFill>
                <a:latin typeface="Times New Roman"/>
                <a:ea typeface="Times New Roman"/>
              </a:rPr>
              <a:t>Было (Приказ №24):</a:t>
            </a:r>
            <a:r>
              <a:rPr lang="ru-RU" sz="1400" b="0" u="none" strike="noStrike">
                <a:solidFill>
                  <a:srgbClr val="000000"/>
                </a:solidFill>
                <a:latin typeface="Times New Roman"/>
                <a:ea typeface="Times New Roman"/>
              </a:rPr>
              <a:t> вопросы перевозки колясок урегулированы поверхностно.</a:t>
            </a:r>
            <a:endParaRPr lang="ru-RU" sz="1400" b="0" u="none" strike="noStrike">
              <a:solidFill>
                <a:srgbClr val="FFFFFF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  <a:defRPr/>
            </a:pPr>
            <a:r>
              <a:rPr lang="ru-RU" sz="1400" b="1" u="none" strike="noStrike">
                <a:solidFill>
                  <a:srgbClr val="000000"/>
                </a:solidFill>
                <a:latin typeface="Times New Roman"/>
                <a:ea typeface="Times New Roman"/>
              </a:rPr>
              <a:t>Стало (раздел VI,</a:t>
            </a:r>
            <a:r>
              <a:rPr lang="ru-RU" sz="1400" b="1" u="none" strike="noStrike">
                <a:solidFill>
                  <a:srgbClr val="000000"/>
                </a:solidFill>
                <a:latin typeface="Times New Roman"/>
                <a:ea typeface="Times New Roman"/>
              </a:rPr>
              <a:t>VIII Приказа №368):</a:t>
            </a:r>
            <a:r>
              <a:rPr lang="ru-RU" sz="1400" b="0" u="none" strike="noStrike">
                <a:solidFill>
                  <a:srgbClr val="000000"/>
                </a:solidFill>
                <a:latin typeface="Times New Roman"/>
                <a:ea typeface="Times New Roman"/>
              </a:rPr>
              <a:t> детально регламентировано:</a:t>
            </a:r>
            <a:endParaRPr lang="ru-RU" sz="1400" b="0" u="none" strike="noStrike">
              <a:solidFill>
                <a:srgbClr val="FFFFFF"/>
              </a:solidFill>
              <a:latin typeface="Arial"/>
            </a:endParaRPr>
          </a:p>
          <a:p>
            <a:pPr marL="217800" indent="-2178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  <a:defRPr/>
            </a:pPr>
            <a:r>
              <a:rPr lang="ru-RU" sz="1400" b="0" u="none" strike="noStrike">
                <a:solidFill>
                  <a:srgbClr val="000000"/>
                </a:solidFill>
                <a:latin typeface="Times New Roman"/>
                <a:ea typeface="Times New Roman"/>
              </a:rPr>
              <a:t>правила приёма к перевозке колясок, ходунков;</a:t>
            </a:r>
            <a:endParaRPr lang="ru-RU" sz="1400" b="0" u="none" strike="noStrike">
              <a:solidFill>
                <a:srgbClr val="FFFFFF"/>
              </a:solidFill>
              <a:latin typeface="Arial"/>
            </a:endParaRPr>
          </a:p>
          <a:p>
            <a:pPr marL="217800" indent="-2178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  <a:defRPr/>
            </a:pPr>
            <a:r>
              <a:rPr lang="ru-RU" sz="1400" b="0" u="none" strike="noStrike">
                <a:solidFill>
                  <a:srgbClr val="000000"/>
                </a:solidFill>
                <a:latin typeface="Times New Roman"/>
                <a:ea typeface="Times New Roman"/>
              </a:rPr>
              <a:t>условия хранения и транспортировки;</a:t>
            </a:r>
            <a:endParaRPr lang="ru-RU" sz="1400" b="0" u="none" strike="noStrike">
              <a:solidFill>
                <a:srgbClr val="FFFFFF"/>
              </a:solidFill>
              <a:latin typeface="Arial"/>
            </a:endParaRPr>
          </a:p>
          <a:p>
            <a:pPr marL="217800" indent="-2178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  <a:defRPr/>
            </a:pPr>
            <a:r>
              <a:rPr lang="ru-RU" sz="1400" b="0" u="none" strike="noStrike">
                <a:solidFill>
                  <a:srgbClr val="000000"/>
                </a:solidFill>
                <a:latin typeface="Times New Roman"/>
                <a:ea typeface="Times New Roman"/>
              </a:rPr>
              <a:t>ответственность перевозчика за сохранность;</a:t>
            </a:r>
            <a:endParaRPr lang="ru-RU" sz="1400" b="0" u="none" strike="noStrike">
              <a:solidFill>
                <a:srgbClr val="FFFFFF"/>
              </a:solidFill>
              <a:latin typeface="Arial"/>
            </a:endParaRPr>
          </a:p>
          <a:p>
            <a:pPr marL="217800" indent="-2178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  <a:defRPr/>
            </a:pPr>
            <a:r>
              <a:rPr lang="ru-RU" sz="1400" b="0" u="none" strike="noStrike">
                <a:solidFill>
                  <a:srgbClr val="000000"/>
                </a:solidFill>
                <a:latin typeface="Times New Roman"/>
                <a:ea typeface="Times New Roman"/>
              </a:rPr>
              <a:t>порядок предоставления временной коляски.</a:t>
            </a:r>
            <a:endParaRPr lang="ru-RU" sz="1400" b="0" u="none" strike="noStrike">
              <a:solidFill>
                <a:srgbClr val="FFFFFF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  <a:defRPr/>
            </a:pPr>
            <a:r>
              <a:rPr lang="ru-RU" sz="1400" b="1" u="none" strike="noStrike">
                <a:solidFill>
                  <a:srgbClr val="000000"/>
                </a:solidFill>
                <a:latin typeface="Times New Roman"/>
                <a:ea typeface="Times New Roman"/>
              </a:rPr>
              <a:t>Результат:</a:t>
            </a:r>
            <a:r>
              <a:rPr lang="ru-RU" sz="1400" b="0" u="none" strike="noStrike">
                <a:solidFill>
                  <a:srgbClr val="000000"/>
                </a:solidFill>
                <a:latin typeface="Times New Roman"/>
                <a:ea typeface="Times New Roman"/>
              </a:rPr>
              <a:t> защита прав пассажиров в части сохранности и доступности средств передвижения.</a:t>
            </a:r>
            <a:endParaRPr lang="ru-RU" sz="1400" b="0" u="none" strike="noStrike">
              <a:solidFill>
                <a:srgbClr val="FFFFFF"/>
              </a:solidFill>
              <a:latin typeface="Arial"/>
            </a:endParaRPr>
          </a:p>
          <a:p>
            <a:pPr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  <a:defRPr/>
            </a:pPr>
            <a:r>
              <a:rPr lang="ru-RU" sz="1400" b="1" u="none" strike="noStrike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r>
              <a:rPr lang="ru-RU" sz="1400" b="1" u="none" strike="noStrike">
                <a:solidFill>
                  <a:srgbClr val="000000"/>
                </a:solidFill>
                <a:latin typeface="Times New Roman"/>
                <a:ea typeface="Times New Roman"/>
              </a:rPr>
              <a:t>Обучение персонала</a:t>
            </a:r>
            <a:endParaRPr lang="ru-RU" sz="1400" b="0" u="none" strike="noStrike">
              <a:solidFill>
                <a:srgbClr val="FFFFFF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  <a:defRPr/>
            </a:pPr>
            <a:r>
              <a:rPr lang="ru-RU" sz="1400" b="1" u="none" strike="noStrike">
                <a:solidFill>
                  <a:srgbClr val="000000"/>
                </a:solidFill>
                <a:latin typeface="Times New Roman"/>
                <a:ea typeface="Times New Roman"/>
              </a:rPr>
              <a:t>Было (Приказ №24):</a:t>
            </a:r>
            <a:r>
              <a:rPr lang="ru-RU" sz="1400" b="0" u="none" strike="noStrike">
                <a:solidFill>
                  <a:srgbClr val="000000"/>
                </a:solidFill>
                <a:latin typeface="Times New Roman"/>
                <a:ea typeface="Times New Roman"/>
              </a:rPr>
              <a:t> обучение персонала не регламентировано.</a:t>
            </a:r>
            <a:endParaRPr lang="ru-RU" sz="1400" b="0" u="none" strike="noStrike">
              <a:solidFill>
                <a:srgbClr val="FFFFFF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  <a:defRPr/>
            </a:pPr>
            <a:r>
              <a:rPr lang="ru-RU" sz="1400" b="1" u="none" strike="noStrike">
                <a:solidFill>
                  <a:srgbClr val="000000"/>
                </a:solidFill>
                <a:latin typeface="Times New Roman"/>
                <a:ea typeface="Times New Roman"/>
              </a:rPr>
              <a:t>Стало (Приказ №368):</a:t>
            </a:r>
            <a:endParaRPr lang="ru-RU" sz="1400" b="0" u="none" strike="noStrike">
              <a:solidFill>
                <a:srgbClr val="FFFFFF"/>
              </a:solidFill>
              <a:latin typeface="Arial"/>
            </a:endParaRPr>
          </a:p>
          <a:p>
            <a:pPr marL="217800" indent="-2178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  <a:defRPr/>
            </a:pPr>
            <a:r>
              <a:rPr lang="ru-RU" sz="1400" b="0" u="none" strike="noStrike">
                <a:solidFill>
                  <a:srgbClr val="000000"/>
                </a:solidFill>
                <a:latin typeface="Times New Roman"/>
                <a:ea typeface="Times New Roman"/>
              </a:rPr>
              <a:t>обязательная подготовка по работе с пассажирами с ограничениями;</a:t>
            </a:r>
            <a:endParaRPr lang="ru-RU" sz="1400" b="0" u="none" strike="noStrike">
              <a:solidFill>
                <a:srgbClr val="FFFFFF"/>
              </a:solidFill>
              <a:latin typeface="Arial"/>
            </a:endParaRPr>
          </a:p>
          <a:p>
            <a:pPr marL="217800" indent="-2178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  <a:defRPr/>
            </a:pPr>
            <a:r>
              <a:rPr lang="ru-RU" sz="1400" b="0" u="none" strike="noStrike">
                <a:solidFill>
                  <a:srgbClr val="000000"/>
                </a:solidFill>
                <a:latin typeface="Times New Roman"/>
                <a:ea typeface="Times New Roman"/>
              </a:rPr>
              <a:t>тренинги по этике общения и оказанию помощи;</a:t>
            </a:r>
            <a:endParaRPr lang="ru-RU" sz="1400" b="0" u="none" strike="noStrike">
              <a:solidFill>
                <a:srgbClr val="FFFFFF"/>
              </a:solidFill>
              <a:latin typeface="Arial"/>
            </a:endParaRPr>
          </a:p>
          <a:p>
            <a:pPr marL="217800" indent="-2178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  <a:defRPr/>
            </a:pPr>
            <a:r>
              <a:rPr lang="ru-RU" sz="1400" b="0" u="none" strike="noStrike">
                <a:solidFill>
                  <a:srgbClr val="000000"/>
                </a:solidFill>
                <a:latin typeface="Times New Roman"/>
                <a:ea typeface="Times New Roman"/>
              </a:rPr>
              <a:t>учёт обученного персонала;</a:t>
            </a:r>
            <a:endParaRPr lang="ru-RU" sz="1400" b="0" u="none" strike="noStrike">
              <a:solidFill>
                <a:srgbClr val="FFFFFF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  <a:defRPr/>
            </a:pPr>
            <a:r>
              <a:rPr lang="ru-RU" sz="1400" b="1" u="none" strike="noStrike">
                <a:solidFill>
                  <a:srgbClr val="000000"/>
                </a:solidFill>
                <a:latin typeface="Times New Roman"/>
                <a:ea typeface="Times New Roman"/>
              </a:rPr>
              <a:t>Результат:</a:t>
            </a:r>
            <a:r>
              <a:rPr lang="ru-RU" sz="1400" b="0" u="none" strike="noStrike">
                <a:solidFill>
                  <a:srgbClr val="000000"/>
                </a:solidFill>
                <a:latin typeface="Times New Roman"/>
                <a:ea typeface="Times New Roman"/>
              </a:rPr>
              <a:t> повышение квалификации сотрудников и качества обслуживания.</a:t>
            </a:r>
            <a:endParaRPr lang="ru-RU" sz="1400" b="0" u="none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80" name="" descr=""/>
          <p:cNvPicPr/>
          <p:nvPr/>
        </p:nvPicPr>
        <p:blipFill>
          <a:blip r:embed="rId3"/>
          <a:stretch/>
        </p:blipFill>
        <p:spPr bwMode="auto">
          <a:xfrm>
            <a:off x="226440" y="27720"/>
            <a:ext cx="713879" cy="79992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>
            <a:alphaModFix amt="99000"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 bwMode="auto">
          <a:xfrm>
            <a:off x="1590120" y="179280"/>
            <a:ext cx="9077760" cy="1296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numCol="1" spcCol="0" anchor="b">
            <a:normAutofit fontScale="92500" lnSpcReduction="9999"/>
          </a:bodyPr>
          <a:p>
            <a:pPr indent="0" algn="ctr" defTabSz="914400">
              <a:lnSpc>
                <a:spcPct val="90000"/>
              </a:lnSpc>
              <a:buNone/>
              <a:defRPr/>
            </a:pPr>
            <a:r>
              <a:rPr lang="ru-RU" sz="2000" b="1" u="none" strike="noStrike">
                <a:solidFill>
                  <a:schemeClr val="dk1"/>
                </a:solidFill>
                <a:latin typeface="Times New Roman"/>
                <a:ea typeface="Times New Roman"/>
              </a:rPr>
              <a:t>Межрегиональное территориальное управление</a:t>
            </a:r>
            <a:endParaRPr lang="ru-RU" sz="2000" b="0" u="none" strike="noStrike">
              <a:solidFill>
                <a:schemeClr val="dk1"/>
              </a:solidFill>
              <a:latin typeface="Arial"/>
            </a:endParaRPr>
          </a:p>
          <a:p>
            <a:pPr indent="0" algn="ctr" defTabSz="914400">
              <a:lnSpc>
                <a:spcPct val="90000"/>
              </a:lnSpc>
              <a:buNone/>
              <a:defRPr/>
            </a:pPr>
            <a:r>
              <a:rPr lang="ru-RU" sz="2000" b="1" u="none" strike="noStrike">
                <a:solidFill>
                  <a:schemeClr val="dk1"/>
                </a:solidFill>
                <a:latin typeface="Times New Roman"/>
                <a:ea typeface="Times New Roman"/>
              </a:rPr>
              <a:t> </a:t>
            </a:r>
            <a:r>
              <a:rPr lang="ru-RU" sz="2000" b="1" u="none" strike="noStrike">
                <a:solidFill>
                  <a:schemeClr val="dk1"/>
                </a:solidFill>
                <a:latin typeface="Times New Roman"/>
                <a:ea typeface="Times New Roman"/>
              </a:rPr>
              <a:t>Федеральной службы по надзору в сфере транспорта </a:t>
            </a:r>
            <a:endParaRPr lang="ru-RU" sz="2000" b="0" u="none" strike="noStrike">
              <a:solidFill>
                <a:schemeClr val="dk1"/>
              </a:solidFill>
              <a:latin typeface="Arial"/>
            </a:endParaRPr>
          </a:p>
          <a:p>
            <a:pPr indent="0" algn="ctr" defTabSz="914400">
              <a:lnSpc>
                <a:spcPct val="90000"/>
              </a:lnSpc>
              <a:buNone/>
              <a:defRPr/>
            </a:pPr>
            <a:r>
              <a:rPr lang="ru-RU" sz="2000" b="1" u="none" strike="noStrike">
                <a:solidFill>
                  <a:schemeClr val="dk1"/>
                </a:solidFill>
                <a:latin typeface="Times New Roman"/>
                <a:ea typeface="Times New Roman"/>
              </a:rPr>
              <a:t>по Южному федеральному округу </a:t>
            </a:r>
            <a:endParaRPr lang="ru-RU" sz="2000" b="0" u="none" strike="noStrike">
              <a:solidFill>
                <a:schemeClr val="dk1"/>
              </a:solidFill>
              <a:latin typeface="Arial"/>
            </a:endParaRPr>
          </a:p>
          <a:p>
            <a:pPr indent="0" algn="ctr" defTabSz="914400">
              <a:lnSpc>
                <a:spcPct val="90000"/>
              </a:lnSpc>
              <a:buNone/>
              <a:defRPr/>
            </a:pPr>
            <a:r>
              <a:rPr lang="ru-RU" sz="2000" b="1" u="none" strike="noStrike">
                <a:solidFill>
                  <a:schemeClr val="dk1"/>
                </a:solidFill>
                <a:latin typeface="Times New Roman"/>
                <a:ea typeface="Times New Roman"/>
              </a:rPr>
              <a:t>(МТУ Ространснадзора по ЮФО)</a:t>
            </a:r>
            <a:endParaRPr lang="ru-RU" sz="2000" b="0" u="none" strike="noStrike">
              <a:solidFill>
                <a:schemeClr val="dk1"/>
              </a:solidFill>
              <a:latin typeface="Arial"/>
            </a:endParaRPr>
          </a:p>
          <a:p>
            <a:pPr indent="0" algn="ctr" defTabSz="914400">
              <a:lnSpc>
                <a:spcPct val="90000"/>
              </a:lnSpc>
              <a:buNone/>
              <a:defRPr/>
            </a:pPr>
            <a:r>
              <a:rPr lang="ru-RU" sz="2000" b="1" u="none" strike="noStrike">
                <a:solidFill>
                  <a:schemeClr val="dk1"/>
                </a:solidFill>
                <a:latin typeface="Times New Roman"/>
                <a:ea typeface="Times New Roman"/>
              </a:rPr>
              <a:t> </a:t>
            </a:r>
            <a:r>
              <a:rPr lang="ru-RU" sz="2000" b="1" u="none" strike="noStrike">
                <a:solidFill>
                  <a:schemeClr val="dk1"/>
                </a:solidFill>
                <a:latin typeface="Times New Roman"/>
                <a:ea typeface="Times New Roman"/>
              </a:rPr>
              <a:t>г. Ростов-на-Дону</a:t>
            </a:r>
            <a:endParaRPr lang="ru-RU" sz="2000" b="0" u="none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 type="subTitle"/>
          </p:nvPr>
        </p:nvSpPr>
        <p:spPr bwMode="auto">
          <a:xfrm>
            <a:off x="1523880" y="1674360"/>
            <a:ext cx="9992520" cy="495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numCol="1" spcCol="0" anchor="t">
            <a:normAutofit/>
          </a:bodyPr>
          <a:p>
            <a:pPr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  <a:defRPr/>
            </a:pPr>
            <a:r>
              <a:rPr lang="ru-RU" sz="1400" b="1" u="none" strike="noStrike">
                <a:solidFill>
                  <a:srgbClr val="000000"/>
                </a:solidFill>
                <a:latin typeface="Times New Roman"/>
                <a:ea typeface="Times New Roman"/>
              </a:rPr>
              <a:t>Срок действия</a:t>
            </a:r>
            <a:endParaRPr lang="ru-RU" sz="1400" b="0" u="none" strike="noStrike">
              <a:solidFill>
                <a:srgbClr val="FFFFFF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  <a:defRPr/>
            </a:pPr>
            <a:r>
              <a:rPr lang="ru-RU" sz="1400" b="1" u="none" strike="noStrike">
                <a:solidFill>
                  <a:srgbClr val="000000"/>
                </a:solidFill>
                <a:latin typeface="Times New Roman"/>
                <a:ea typeface="Times New Roman"/>
              </a:rPr>
              <a:t>Было (Приказ №24):</a:t>
            </a:r>
            <a:r>
              <a:rPr lang="ru-RU" sz="1400" b="0" u="none" strike="noStrike">
                <a:solidFill>
                  <a:srgbClr val="000000"/>
                </a:solidFill>
                <a:latin typeface="Times New Roman"/>
                <a:ea typeface="Times New Roman"/>
              </a:rPr>
              <a:t> срок действия не ограничен.</a:t>
            </a:r>
            <a:endParaRPr lang="ru-RU" sz="1400" b="0" u="none" strike="noStrike">
              <a:solidFill>
                <a:srgbClr val="FFFFFF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  <a:defRPr/>
            </a:pPr>
            <a:r>
              <a:rPr lang="ru-RU" sz="1400" b="1" u="none" strike="noStrike">
                <a:solidFill>
                  <a:srgbClr val="000000"/>
                </a:solidFill>
                <a:latin typeface="Times New Roman"/>
                <a:ea typeface="Times New Roman"/>
              </a:rPr>
              <a:t>Стало (Приказ №368):</a:t>
            </a:r>
            <a:r>
              <a:rPr lang="ru-RU" sz="1400" b="0" u="none" strike="noStrike">
                <a:solidFill>
                  <a:srgbClr val="000000"/>
                </a:solidFill>
                <a:latin typeface="Times New Roman"/>
                <a:ea typeface="Times New Roman"/>
              </a:rPr>
              <a:t> действует до 01.09.2032 (за исключением положений с иным сроком вступления в силу).</a:t>
            </a:r>
            <a:endParaRPr lang="ru-RU" sz="1400" b="0" u="none" strike="noStrike">
              <a:solidFill>
                <a:srgbClr val="FFFFFF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  <a:defRPr/>
            </a:pPr>
            <a:r>
              <a:rPr lang="ru-RU" sz="1400" b="1" u="none" strike="noStrike">
                <a:solidFill>
                  <a:srgbClr val="000000"/>
                </a:solidFill>
                <a:latin typeface="Times New Roman"/>
                <a:ea typeface="Times New Roman"/>
              </a:rPr>
              <a:t>Результат:</a:t>
            </a:r>
            <a:r>
              <a:rPr lang="ru-RU" sz="1400" b="0" u="none" strike="noStrike">
                <a:solidFill>
                  <a:srgbClr val="000000"/>
                </a:solidFill>
                <a:latin typeface="Times New Roman"/>
                <a:ea typeface="Times New Roman"/>
              </a:rPr>
              <a:t> прозрачность регулирования, возможность актуализации требований каждые 6 лет.</a:t>
            </a:r>
            <a:endParaRPr lang="ru-RU" sz="1400" b="0" u="none" strike="noStrike">
              <a:solidFill>
                <a:srgbClr val="FFFFFF"/>
              </a:solidFill>
              <a:latin typeface="Arial"/>
            </a:endParaRPr>
          </a:p>
          <a:p>
            <a:pPr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  <a:defRPr/>
            </a:pPr>
            <a:r>
              <a:rPr lang="ru-RU" sz="1400" b="1" u="none" strike="noStrike">
                <a:solidFill>
                  <a:srgbClr val="000000"/>
                </a:solidFill>
                <a:latin typeface="Times New Roman"/>
                <a:ea typeface="Times New Roman"/>
              </a:rPr>
              <a:t>Выводы</a:t>
            </a:r>
            <a:endParaRPr lang="ru-RU" sz="1400" b="0" u="none" strike="noStrike">
              <a:solidFill>
                <a:srgbClr val="FFFFFF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  <a:defRPr/>
            </a:pPr>
            <a:r>
              <a:rPr lang="ru-RU" sz="1400" b="1" u="none" strike="noStrike">
                <a:solidFill>
                  <a:srgbClr val="000000"/>
                </a:solidFill>
                <a:latin typeface="Times New Roman"/>
                <a:ea typeface="Times New Roman"/>
              </a:rPr>
              <a:t>Приказ №368 внёс существенные улучшения:</a:t>
            </a:r>
            <a:endParaRPr lang="ru-RU" sz="1400" b="0" u="none" strike="noStrike">
              <a:solidFill>
                <a:srgbClr val="FFFFFF"/>
              </a:solidFill>
              <a:latin typeface="Arial"/>
            </a:endParaRPr>
          </a:p>
          <a:p>
            <a:pPr marL="217800" indent="-2178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  <a:defRPr/>
            </a:pPr>
            <a:r>
              <a:rPr lang="ru-RU" sz="1400" b="0" u="none" strike="noStrike">
                <a:solidFill>
                  <a:srgbClr val="000000"/>
                </a:solidFill>
                <a:latin typeface="Times New Roman"/>
                <a:ea typeface="Times New Roman"/>
              </a:rPr>
              <a:t>Расширил круг лиц, имеющих право на особые условия.</a:t>
            </a:r>
            <a:endParaRPr lang="ru-RU" sz="1400" b="0" u="none" strike="noStrike">
              <a:solidFill>
                <a:srgbClr val="FFFFFF"/>
              </a:solidFill>
              <a:latin typeface="Arial"/>
            </a:endParaRPr>
          </a:p>
          <a:p>
            <a:pPr marL="217800" indent="-2178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  <a:defRPr/>
            </a:pPr>
            <a:r>
              <a:rPr lang="ru-RU" sz="1400" b="0" u="none" strike="noStrike">
                <a:solidFill>
                  <a:srgbClr val="000000"/>
                </a:solidFill>
                <a:latin typeface="Times New Roman"/>
                <a:ea typeface="Times New Roman"/>
              </a:rPr>
              <a:t>Ввёл чёткие сроки взаимодействия пассажира и перевозчика.</a:t>
            </a:r>
            <a:endParaRPr lang="ru-RU" sz="1400" b="0" u="none" strike="noStrike">
              <a:solidFill>
                <a:srgbClr val="FFFFFF"/>
              </a:solidFill>
              <a:latin typeface="Arial"/>
            </a:endParaRPr>
          </a:p>
          <a:p>
            <a:pPr marL="217800" indent="-2178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  <a:defRPr/>
            </a:pPr>
            <a:r>
              <a:rPr lang="ru-RU" sz="1400" b="0" u="none" strike="noStrike">
                <a:solidFill>
                  <a:srgbClr val="000000"/>
                </a:solidFill>
                <a:latin typeface="Times New Roman"/>
                <a:ea typeface="Times New Roman"/>
              </a:rPr>
              <a:t>Конкретизировал требования к инфраструктуре аэропортов.</a:t>
            </a:r>
            <a:endParaRPr lang="ru-RU" sz="1400" b="0" u="none" strike="noStrike">
              <a:solidFill>
                <a:srgbClr val="FFFFFF"/>
              </a:solidFill>
              <a:latin typeface="Arial"/>
            </a:endParaRPr>
          </a:p>
          <a:p>
            <a:pPr marL="217800" indent="-2178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  <a:defRPr/>
            </a:pPr>
            <a:r>
              <a:rPr lang="ru-RU" sz="1400" b="0" u="none" strike="noStrike">
                <a:solidFill>
                  <a:srgbClr val="000000"/>
                </a:solidFill>
                <a:latin typeface="Times New Roman"/>
                <a:ea typeface="Times New Roman"/>
              </a:rPr>
              <a:t>Усилил требования к обслуживанию на борту и в аэропорту.</a:t>
            </a:r>
            <a:endParaRPr lang="ru-RU" sz="1400" b="0" u="none" strike="noStrike">
              <a:solidFill>
                <a:srgbClr val="FFFFFF"/>
              </a:solidFill>
              <a:latin typeface="Arial"/>
            </a:endParaRPr>
          </a:p>
          <a:p>
            <a:pPr marL="217800" indent="-2178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  <a:defRPr/>
            </a:pPr>
            <a:r>
              <a:rPr lang="ru-RU" sz="1400" b="0" u="none" strike="noStrike">
                <a:solidFill>
                  <a:srgbClr val="000000"/>
                </a:solidFill>
                <a:latin typeface="Times New Roman"/>
                <a:ea typeface="Times New Roman"/>
              </a:rPr>
              <a:t>Ввёл обязательное обучение персонала.</a:t>
            </a:r>
            <a:endParaRPr lang="ru-RU" sz="1400" b="0" u="none" strike="noStrike">
              <a:solidFill>
                <a:srgbClr val="FFFFFF"/>
              </a:solidFill>
              <a:latin typeface="Arial"/>
            </a:endParaRPr>
          </a:p>
          <a:p>
            <a:pPr marL="217800" indent="-2178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  <a:defRPr/>
            </a:pPr>
            <a:r>
              <a:rPr lang="ru-RU" sz="1400" b="0" u="none" strike="noStrike">
                <a:solidFill>
                  <a:srgbClr val="000000"/>
                </a:solidFill>
                <a:latin typeface="Times New Roman"/>
                <a:ea typeface="Times New Roman"/>
              </a:rPr>
              <a:t>Установил срок действия документа (6 лет).</a:t>
            </a:r>
            <a:endParaRPr lang="ru-RU" sz="1400" b="0" u="none" strike="noStrike">
              <a:solidFill>
                <a:srgbClr val="FFFFFF"/>
              </a:solidFill>
              <a:latin typeface="Arial"/>
            </a:endParaRPr>
          </a:p>
          <a:p>
            <a:pPr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  <a:defRPr/>
            </a:pPr>
            <a:r>
              <a:rPr lang="ru-RU" sz="1400" b="1" u="none" strike="noStrike">
                <a:solidFill>
                  <a:srgbClr val="000000"/>
                </a:solidFill>
                <a:latin typeface="Times New Roman"/>
                <a:ea typeface="Times New Roman"/>
              </a:rPr>
              <a:t>Итог:</a:t>
            </a:r>
            <a:r>
              <a:rPr lang="ru-RU" sz="1400" b="0" u="none" strike="noStrike">
                <a:solidFill>
                  <a:srgbClr val="000000"/>
                </a:solidFill>
                <a:latin typeface="Times New Roman"/>
                <a:ea typeface="Times New Roman"/>
              </a:rPr>
              <a:t> повышение доступности авиаперевозок для пассажиров с особыми потребностями.</a:t>
            </a:r>
            <a:endParaRPr lang="ru-RU" sz="1400" b="0" u="none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84" name="" descr=""/>
          <p:cNvPicPr/>
          <p:nvPr/>
        </p:nvPicPr>
        <p:blipFill>
          <a:blip r:embed="rId3"/>
          <a:stretch/>
        </p:blipFill>
        <p:spPr bwMode="auto">
          <a:xfrm>
            <a:off x="226440" y="27720"/>
            <a:ext cx="713879" cy="79992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>
            <a:alphaModFix amt="99000"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 bwMode="auto">
          <a:xfrm>
            <a:off x="1590120" y="179280"/>
            <a:ext cx="9077760" cy="1296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numCol="1" spcCol="0" anchor="b">
            <a:normAutofit fontScale="92500" lnSpcReduction="9999"/>
          </a:bodyPr>
          <a:p>
            <a:pPr indent="0" algn="ctr" defTabSz="914400">
              <a:lnSpc>
                <a:spcPct val="90000"/>
              </a:lnSpc>
              <a:buNone/>
              <a:defRPr/>
            </a:pPr>
            <a:r>
              <a:rPr lang="ru-RU" sz="2000" b="1" u="none" strike="noStrike">
                <a:solidFill>
                  <a:schemeClr val="dk1"/>
                </a:solidFill>
                <a:latin typeface="Times New Roman"/>
                <a:ea typeface="Times New Roman"/>
              </a:rPr>
              <a:t>Межрегиональное территориальное управление</a:t>
            </a:r>
            <a:endParaRPr lang="ru-RU" sz="2000" b="0" u="none" strike="noStrike">
              <a:solidFill>
                <a:schemeClr val="dk1"/>
              </a:solidFill>
              <a:latin typeface="Arial"/>
            </a:endParaRPr>
          </a:p>
          <a:p>
            <a:pPr indent="0" algn="ctr" defTabSz="914400">
              <a:lnSpc>
                <a:spcPct val="90000"/>
              </a:lnSpc>
              <a:buNone/>
              <a:defRPr/>
            </a:pPr>
            <a:r>
              <a:rPr lang="ru-RU" sz="2000" b="1" u="none" strike="noStrike">
                <a:solidFill>
                  <a:schemeClr val="dk1"/>
                </a:solidFill>
                <a:latin typeface="Times New Roman"/>
                <a:ea typeface="Times New Roman"/>
              </a:rPr>
              <a:t> </a:t>
            </a:r>
            <a:r>
              <a:rPr lang="ru-RU" sz="2000" b="1" u="none" strike="noStrike">
                <a:solidFill>
                  <a:schemeClr val="dk1"/>
                </a:solidFill>
                <a:latin typeface="Times New Roman"/>
                <a:ea typeface="Times New Roman"/>
              </a:rPr>
              <a:t>Федеральной службы по надзору в сфере транспорта </a:t>
            </a:r>
            <a:endParaRPr lang="ru-RU" sz="2000" b="0" u="none" strike="noStrike">
              <a:solidFill>
                <a:schemeClr val="dk1"/>
              </a:solidFill>
              <a:latin typeface="Arial"/>
            </a:endParaRPr>
          </a:p>
          <a:p>
            <a:pPr indent="0" algn="ctr" defTabSz="914400">
              <a:lnSpc>
                <a:spcPct val="90000"/>
              </a:lnSpc>
              <a:buNone/>
              <a:defRPr/>
            </a:pPr>
            <a:r>
              <a:rPr lang="ru-RU" sz="2000" b="1" u="none" strike="noStrike">
                <a:solidFill>
                  <a:schemeClr val="dk1"/>
                </a:solidFill>
                <a:latin typeface="Times New Roman"/>
                <a:ea typeface="Times New Roman"/>
              </a:rPr>
              <a:t>по Южному федеральному округу </a:t>
            </a:r>
            <a:endParaRPr lang="ru-RU" sz="2000" b="0" u="none" strike="noStrike">
              <a:solidFill>
                <a:schemeClr val="dk1"/>
              </a:solidFill>
              <a:latin typeface="Arial"/>
            </a:endParaRPr>
          </a:p>
          <a:p>
            <a:pPr indent="0" algn="ctr" defTabSz="914400">
              <a:lnSpc>
                <a:spcPct val="90000"/>
              </a:lnSpc>
              <a:buNone/>
              <a:defRPr/>
            </a:pPr>
            <a:r>
              <a:rPr lang="ru-RU" sz="2000" b="1" u="none" strike="noStrike">
                <a:solidFill>
                  <a:schemeClr val="dk1"/>
                </a:solidFill>
                <a:latin typeface="Times New Roman"/>
                <a:ea typeface="Times New Roman"/>
              </a:rPr>
              <a:t>(МТУ Ространснадзора по ЮФО)</a:t>
            </a:r>
            <a:endParaRPr lang="ru-RU" sz="2000" b="0" u="none" strike="noStrike">
              <a:solidFill>
                <a:schemeClr val="dk1"/>
              </a:solidFill>
              <a:latin typeface="Arial"/>
            </a:endParaRPr>
          </a:p>
          <a:p>
            <a:pPr indent="0" algn="ctr" defTabSz="914400">
              <a:lnSpc>
                <a:spcPct val="90000"/>
              </a:lnSpc>
              <a:buNone/>
              <a:defRPr/>
            </a:pPr>
            <a:r>
              <a:rPr lang="ru-RU" sz="2000" b="1" u="none" strike="noStrike">
                <a:solidFill>
                  <a:schemeClr val="dk1"/>
                </a:solidFill>
                <a:latin typeface="Times New Roman"/>
                <a:ea typeface="Times New Roman"/>
              </a:rPr>
              <a:t> </a:t>
            </a:r>
            <a:r>
              <a:rPr lang="ru-RU" sz="2000" b="1" u="none" strike="noStrike">
                <a:solidFill>
                  <a:schemeClr val="dk1"/>
                </a:solidFill>
                <a:latin typeface="Times New Roman"/>
                <a:ea typeface="Times New Roman"/>
              </a:rPr>
              <a:t>г. Ростов-на-Дону</a:t>
            </a:r>
            <a:endParaRPr lang="ru-RU" sz="2000" b="0" u="none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 bwMode="auto">
          <a:xfrm>
            <a:off x="1523880" y="2560680"/>
            <a:ext cx="5060160" cy="40924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numCol="1" spcCol="0" anchor="t">
            <a:norm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  <a:defRPr/>
            </a:pPr>
            <a:r>
              <a:rPr lang="ru-RU" sz="1400" b="1" u="none" strike="noStrike">
                <a:solidFill>
                  <a:srgbClr val="000000"/>
                </a:solidFill>
                <a:latin typeface="Times New Roman"/>
                <a:ea typeface="Times New Roman"/>
              </a:rPr>
              <a:t>Приказ №13 (2013) → Приказ №15 (2026) </a:t>
            </a:r>
            <a:r>
              <a:rPr lang="ru-RU" sz="1400" b="0" u="none" strike="noStrike">
                <a:solidFill>
                  <a:srgbClr val="000000"/>
                </a:solidFill>
                <a:latin typeface="Times New Roman"/>
                <a:ea typeface="Times New Roman"/>
              </a:rPr>
              <a:t>Табель сообщений о движении воздушных судов в Российской Федерации</a:t>
            </a:r>
            <a:endParaRPr sz="1400" b="0" u="none" strike="noStrike">
              <a:solidFill>
                <a:srgbClr val="FFFFFF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  <a:defRPr/>
            </a:pPr>
            <a:r>
              <a:rPr lang="ru-RU" sz="1400" b="1" u="none" strike="noStrike">
                <a:solidFill>
                  <a:srgbClr val="000000"/>
                </a:solidFill>
                <a:latin typeface="Times New Roman"/>
                <a:ea typeface="Times New Roman"/>
              </a:rPr>
              <a:t>Старый документ:</a:t>
            </a:r>
            <a:r>
              <a:rPr lang="ru-RU" sz="1400" b="0" u="none" strike="noStrike">
                <a:solidFill>
                  <a:srgbClr val="000000"/>
                </a:solidFill>
                <a:latin typeface="Times New Roman"/>
                <a:ea typeface="Times New Roman"/>
              </a:rPr>
              <a:t> Приказ Минтранса от 24.01.2013 №13</a:t>
            </a:r>
            <a:endParaRPr sz="1400" b="0" u="none" strike="noStrike">
              <a:solidFill>
                <a:srgbClr val="FFFFFF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  <a:defRPr/>
            </a:pPr>
            <a:r>
              <a:rPr lang="ru-RU" sz="1400" b="1" u="none" strike="noStrike">
                <a:solidFill>
                  <a:srgbClr val="000000"/>
                </a:solidFill>
                <a:latin typeface="Times New Roman"/>
                <a:ea typeface="Times New Roman"/>
              </a:rPr>
              <a:t>Новый документ:</a:t>
            </a:r>
            <a:r>
              <a:rPr lang="ru-RU" sz="1400" b="0" u="none" strike="noStrike">
                <a:solidFill>
                  <a:srgbClr val="000000"/>
                </a:solidFill>
                <a:latin typeface="Times New Roman"/>
                <a:ea typeface="Times New Roman"/>
              </a:rPr>
              <a:t> Приказ Минтранса от 15.01.2026 №15</a:t>
            </a:r>
            <a:endParaRPr sz="1400" b="0" u="none" strike="noStrike">
              <a:solidFill>
                <a:srgbClr val="FFFFFF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  <a:defRPr/>
            </a:pPr>
            <a:r>
              <a:rPr lang="ru-RU" sz="1400" b="1" u="none" strike="noStrike">
                <a:solidFill>
                  <a:srgbClr val="000000"/>
                </a:solidFill>
                <a:latin typeface="Times New Roman"/>
                <a:ea typeface="Times New Roman"/>
              </a:rPr>
              <a:t>Срок действия:</a:t>
            </a:r>
            <a:r>
              <a:rPr lang="ru-RU" sz="1400" b="0" u="none" strike="noStrike">
                <a:solidFill>
                  <a:srgbClr val="000000"/>
                </a:solidFill>
                <a:latin typeface="Times New Roman"/>
                <a:ea typeface="Times New Roman"/>
              </a:rPr>
              <a:t> до 01.03.2032</a:t>
            </a:r>
            <a:endParaRPr sz="1400" b="0" u="none" strike="noStrike">
              <a:solidFill>
                <a:srgbClr val="FFFFFF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  <a:defRPr/>
            </a:pPr>
            <a:r>
              <a:rPr lang="ru-RU" sz="1400" b="1" u="none" strike="noStrike">
                <a:solidFill>
                  <a:srgbClr val="000000"/>
                </a:solidFill>
                <a:latin typeface="Times New Roman"/>
                <a:ea typeface="Times New Roman"/>
              </a:rPr>
              <a:t>Ключевые изменения:</a:t>
            </a:r>
            <a:endParaRPr sz="1400" b="0" u="none" strike="noStrike">
              <a:solidFill>
                <a:srgbClr val="FFFFFF"/>
              </a:solidFill>
              <a:latin typeface="Arial"/>
            </a:endParaRPr>
          </a:p>
          <a:p>
            <a:pPr marL="217800" indent="-2178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  <a:defRPr/>
            </a:pPr>
            <a:r>
              <a:rPr lang="ru-RU" sz="1400" b="0" u="none" strike="noStrike">
                <a:solidFill>
                  <a:srgbClr val="000000"/>
                </a:solidFill>
                <a:latin typeface="Times New Roman"/>
                <a:ea typeface="Times New Roman"/>
              </a:rPr>
              <a:t>Нормативная база: от ФП ИВП к ВК РФ (ст. 70)</a:t>
            </a:r>
            <a:endParaRPr sz="1400" b="0" u="none" strike="noStrike">
              <a:solidFill>
                <a:srgbClr val="FFFFFF"/>
              </a:solidFill>
              <a:latin typeface="Arial"/>
            </a:endParaRPr>
          </a:p>
          <a:p>
            <a:pPr marL="217800" indent="-2178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  <a:defRPr/>
            </a:pPr>
            <a:r>
              <a:rPr lang="ru-RU" sz="1400" b="0" u="none" strike="noStrike">
                <a:solidFill>
                  <a:srgbClr val="000000"/>
                </a:solidFill>
                <a:latin typeface="Times New Roman"/>
                <a:ea typeface="Times New Roman"/>
              </a:rPr>
              <a:t>Добавлен раздел о БВС (п. 3 раздела II)</a:t>
            </a:r>
            <a:endParaRPr sz="1400" b="0" u="none" strike="noStrike">
              <a:solidFill>
                <a:srgbClr val="FFFFFF"/>
              </a:solidFill>
              <a:latin typeface="Arial"/>
            </a:endParaRPr>
          </a:p>
          <a:p>
            <a:pPr marL="217800" indent="-2178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  <a:defRPr/>
            </a:pPr>
            <a:r>
              <a:rPr lang="ru-RU" sz="1400" b="0" u="none" strike="noStrike">
                <a:solidFill>
                  <a:srgbClr val="000000"/>
                </a:solidFill>
                <a:latin typeface="Times New Roman"/>
                <a:ea typeface="Times New Roman"/>
              </a:rPr>
              <a:t>Новые приложения: соответствие алфавитов (прил. 2), бланк     плана полёта (прил. 3), правила подачи RPL (прил. 4)</a:t>
            </a:r>
            <a:endParaRPr sz="1400" b="0" u="none" strike="noStrike">
              <a:solidFill>
                <a:srgbClr val="FFFFFF"/>
              </a:solidFill>
              <a:latin typeface="Arial"/>
            </a:endParaRPr>
          </a:p>
          <a:p>
            <a:pPr marL="217800" indent="-2178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  <a:defRPr/>
            </a:pPr>
            <a:r>
              <a:rPr lang="ru-RU" sz="1400" b="0" u="none" strike="noStrike">
                <a:solidFill>
                  <a:srgbClr val="000000"/>
                </a:solidFill>
                <a:latin typeface="Times New Roman"/>
                <a:ea typeface="Times New Roman"/>
              </a:rPr>
              <a:t>Уточнены правила для групповых полётов (п. 4)</a:t>
            </a:r>
            <a:endParaRPr sz="1400" b="0" u="none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80" name="" descr=""/>
          <p:cNvPicPr/>
          <p:nvPr/>
        </p:nvPicPr>
        <p:blipFill>
          <a:blip r:embed="rId3"/>
          <a:stretch/>
        </p:blipFill>
        <p:spPr bwMode="auto">
          <a:xfrm>
            <a:off x="226440" y="27720"/>
            <a:ext cx="713879" cy="799920"/>
          </a:xfrm>
          <a:prstGeom prst="rect">
            <a:avLst/>
          </a:prstGeom>
          <a:noFill/>
          <a:ln w="0">
            <a:noFill/>
          </a:ln>
        </p:spPr>
      </p:pic>
      <p:graphicFrame>
        <p:nvGraphicFramePr>
          <p:cNvPr id="82" name=""/>
          <p:cNvGraphicFramePr>
            <a:graphicFrameLocks xmlns:a="http://schemas.openxmlformats.org/drawingml/2006/main"/>
          </p:cNvGraphicFramePr>
          <p:nvPr/>
        </p:nvGraphicFramePr>
        <p:xfrm>
          <a:off x="6282720" y="2684880"/>
          <a:ext cx="5702039" cy="731520"/>
        </p:xfrm>
        <a:graphic>
          <a:graphicData uri="http://schemas.openxmlformats.org/drawingml/2006/table">
            <a:tbl>
              <a:tblPr firstRow="0" firstCol="0" lastRow="0" lastCol="0" bandRow="0" bandCol="0"/>
              <a:tblGrid>
                <a:gridCol w="2850840"/>
                <a:gridCol w="2850840"/>
              </a:tblGrid>
              <a:tr h="365760">
                <a:tc>
                  <a:txBody>
                    <a:bodyPr/>
                    <a:p>
                      <a:pPr defTabSz="914400">
                        <a:lnSpc>
                          <a:spcPct val="100000"/>
                        </a:lnSpc>
                        <a:defRPr/>
                      </a:pPr>
                      <a:r>
                        <a:rPr lang="ru-RU" sz="1800" b="1" u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</a:rPr>
                        <a:t>Было</a:t>
                      </a:r>
                      <a:endParaRPr lang="ru-RU" sz="1800" b="0" u="none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91440" marR="91440" anchor="t">
                    <a:lnL w="12240" algn="ctr">
                      <a:solidFill>
                        <a:srgbClr val="FFFFFF"/>
                      </a:solidFill>
                    </a:lnL>
                    <a:lnR w="12240" algn="ctr">
                      <a:solidFill>
                        <a:srgbClr val="FFFFFF"/>
                      </a:solidFill>
                    </a:lnR>
                    <a:lnT w="12240" algn="ctr">
                      <a:solidFill>
                        <a:srgbClr val="FFFFFF"/>
                      </a:solidFill>
                    </a:lnT>
                    <a:lnB w="38160" algn="ctr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defTabSz="914400">
                        <a:lnSpc>
                          <a:spcPct val="100000"/>
                        </a:lnSpc>
                        <a:defRPr/>
                      </a:pPr>
                      <a:r>
                        <a:rPr lang="ru-RU" sz="1800" b="1" u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</a:rPr>
                        <a:t>Стало</a:t>
                      </a:r>
                      <a:endParaRPr lang="ru-RU" sz="1800" b="0" u="none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91440" marR="91440" anchor="t">
                    <a:lnL w="12240" algn="ctr">
                      <a:solidFill>
                        <a:srgbClr val="FFFFFF"/>
                      </a:solidFill>
                    </a:lnL>
                    <a:lnR w="12240" algn="ctr">
                      <a:solidFill>
                        <a:srgbClr val="FFFFFF"/>
                      </a:solidFill>
                    </a:lnR>
                    <a:lnT w="12240" algn="ctr">
                      <a:solidFill>
                        <a:srgbClr val="FFFFFF"/>
                      </a:solidFill>
                    </a:lnT>
                    <a:lnB w="38160" algn="ctr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</a:tr>
              <a:tr h="365760">
                <a:tc>
                  <a:txBody>
                    <a:bodyPr/>
                    <a:p>
                      <a:pPr defTabSz="914400">
                        <a:lnSpc>
                          <a:spcPct val="100000"/>
                        </a:lnSpc>
                        <a:defRPr/>
                      </a:pPr>
                      <a:r>
                        <a:rPr lang="ru-RU" sz="1200" b="1" u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Приказ Минтранса от 24.01.2013 №13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440" marR="91440" anchor="t">
                    <a:lnL w="12240" algn="ctr">
                      <a:solidFill>
                        <a:srgbClr val="FFFFFF"/>
                      </a:solidFill>
                    </a:lnL>
                    <a:lnR w="12240" algn="ctr">
                      <a:solidFill>
                        <a:srgbClr val="FFFFFF"/>
                      </a:solidFill>
                    </a:lnR>
                    <a:lnT w="12240" algn="ctr">
                      <a:solidFill>
                        <a:srgbClr val="FFFFFF"/>
                      </a:solidFill>
                    </a:lnT>
                    <a:lnB w="12240" algn="ctr">
                      <a:solidFill>
                        <a:srgbClr val="FFFFFF"/>
                      </a:solidFill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p>
                      <a:pPr defTabSz="914400">
                        <a:lnSpc>
                          <a:spcPct val="100000"/>
                        </a:lnSpc>
                        <a:defRPr/>
                      </a:pPr>
                      <a:r>
                        <a:rPr lang="ru-RU" sz="1200" b="1" u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Приказ Минтранса от 15.01.2026 №15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440" marR="91440" anchor="t">
                    <a:lnL w="12240" algn="ctr">
                      <a:solidFill>
                        <a:srgbClr val="FFFFFF"/>
                      </a:solidFill>
                    </a:lnL>
                    <a:lnR w="12240" algn="ctr">
                      <a:solidFill>
                        <a:srgbClr val="FFFFFF"/>
                      </a:solidFill>
                    </a:lnR>
                    <a:lnT w="12240" algn="ctr">
                      <a:solidFill>
                        <a:srgbClr val="FFFFFF"/>
                      </a:solidFill>
                    </a:lnT>
                    <a:lnB w="12240" algn="ctr">
                      <a:solidFill>
                        <a:srgbClr val="FFFFFF"/>
                      </a:solidFill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3" name="" descr=""/>
          <p:cNvPicPr/>
          <p:nvPr/>
        </p:nvPicPr>
        <p:blipFill>
          <a:blip r:embed="rId4"/>
          <a:stretch/>
        </p:blipFill>
        <p:spPr bwMode="auto">
          <a:xfrm>
            <a:off x="6999480" y="3632400"/>
            <a:ext cx="1384200" cy="13842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84" name="" descr=""/>
          <p:cNvPicPr/>
          <p:nvPr/>
        </p:nvPicPr>
        <p:blipFill>
          <a:blip r:embed="rId5"/>
          <a:stretch/>
        </p:blipFill>
        <p:spPr bwMode="auto">
          <a:xfrm>
            <a:off x="10180440" y="3632400"/>
            <a:ext cx="1420920" cy="14209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85" name="" descr=""/>
          <p:cNvPicPr/>
          <p:nvPr/>
        </p:nvPicPr>
        <p:blipFill>
          <a:blip r:embed="rId6"/>
          <a:stretch/>
        </p:blipFill>
        <p:spPr bwMode="auto">
          <a:xfrm>
            <a:off x="9270360" y="5339520"/>
            <a:ext cx="2899080" cy="147600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>
            <a:alphaModFix amt="99000"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 bwMode="auto">
          <a:xfrm>
            <a:off x="1590120" y="179280"/>
            <a:ext cx="9077760" cy="1296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numCol="1" spcCol="0" anchor="b">
            <a:normAutofit fontScale="92500" lnSpcReduction="9999"/>
          </a:bodyPr>
          <a:p>
            <a:pPr indent="0" algn="ctr" defTabSz="914400">
              <a:lnSpc>
                <a:spcPct val="90000"/>
              </a:lnSpc>
              <a:buNone/>
              <a:defRPr/>
            </a:pPr>
            <a:r>
              <a:rPr lang="ru-RU" sz="2000" b="1" u="none" strike="noStrike">
                <a:solidFill>
                  <a:schemeClr val="dk1"/>
                </a:solidFill>
                <a:latin typeface="Times New Roman"/>
                <a:ea typeface="Times New Roman"/>
              </a:rPr>
              <a:t>Межрегиональное территориальное управление</a:t>
            </a:r>
            <a:endParaRPr lang="ru-RU" sz="2000" b="0" u="none" strike="noStrike">
              <a:solidFill>
                <a:schemeClr val="dk1"/>
              </a:solidFill>
              <a:latin typeface="Arial"/>
            </a:endParaRPr>
          </a:p>
          <a:p>
            <a:pPr indent="0" algn="ctr" defTabSz="914400">
              <a:lnSpc>
                <a:spcPct val="90000"/>
              </a:lnSpc>
              <a:buNone/>
              <a:defRPr/>
            </a:pPr>
            <a:r>
              <a:rPr lang="ru-RU" sz="2000" b="1" u="none" strike="noStrike">
                <a:solidFill>
                  <a:schemeClr val="dk1"/>
                </a:solidFill>
                <a:latin typeface="Times New Roman"/>
                <a:ea typeface="Times New Roman"/>
              </a:rPr>
              <a:t> </a:t>
            </a:r>
            <a:r>
              <a:rPr lang="ru-RU" sz="2000" b="1" u="none" strike="noStrike">
                <a:solidFill>
                  <a:schemeClr val="dk1"/>
                </a:solidFill>
                <a:latin typeface="Times New Roman"/>
                <a:ea typeface="Times New Roman"/>
              </a:rPr>
              <a:t>Федеральной службы по надзору в сфере транспорта </a:t>
            </a:r>
            <a:endParaRPr lang="ru-RU" sz="2000" b="0" u="none" strike="noStrike">
              <a:solidFill>
                <a:schemeClr val="dk1"/>
              </a:solidFill>
              <a:latin typeface="Arial"/>
            </a:endParaRPr>
          </a:p>
          <a:p>
            <a:pPr indent="0" algn="ctr" defTabSz="914400">
              <a:lnSpc>
                <a:spcPct val="90000"/>
              </a:lnSpc>
              <a:buNone/>
              <a:defRPr/>
            </a:pPr>
            <a:r>
              <a:rPr lang="ru-RU" sz="2000" b="1" u="none" strike="noStrike">
                <a:solidFill>
                  <a:schemeClr val="dk1"/>
                </a:solidFill>
                <a:latin typeface="Times New Roman"/>
                <a:ea typeface="Times New Roman"/>
              </a:rPr>
              <a:t>по Южному федеральному округу </a:t>
            </a:r>
            <a:endParaRPr lang="ru-RU" sz="2000" b="0" u="none" strike="noStrike">
              <a:solidFill>
                <a:schemeClr val="dk1"/>
              </a:solidFill>
              <a:latin typeface="Arial"/>
            </a:endParaRPr>
          </a:p>
          <a:p>
            <a:pPr indent="0" algn="ctr" defTabSz="914400">
              <a:lnSpc>
                <a:spcPct val="90000"/>
              </a:lnSpc>
              <a:buNone/>
              <a:defRPr/>
            </a:pPr>
            <a:r>
              <a:rPr lang="ru-RU" sz="2000" b="1" u="none" strike="noStrike">
                <a:solidFill>
                  <a:schemeClr val="dk1"/>
                </a:solidFill>
                <a:latin typeface="Times New Roman"/>
                <a:ea typeface="Times New Roman"/>
              </a:rPr>
              <a:t>(МТУ Ространснадзора по ЮФО)</a:t>
            </a:r>
            <a:endParaRPr lang="ru-RU" sz="2000" b="0" u="none" strike="noStrike">
              <a:solidFill>
                <a:schemeClr val="dk1"/>
              </a:solidFill>
              <a:latin typeface="Arial"/>
            </a:endParaRPr>
          </a:p>
          <a:p>
            <a:pPr indent="0" algn="ctr" defTabSz="914400">
              <a:lnSpc>
                <a:spcPct val="90000"/>
              </a:lnSpc>
              <a:buNone/>
              <a:defRPr/>
            </a:pPr>
            <a:r>
              <a:rPr lang="ru-RU" sz="2000" b="1" u="none" strike="noStrike">
                <a:solidFill>
                  <a:schemeClr val="dk1"/>
                </a:solidFill>
                <a:latin typeface="Times New Roman"/>
                <a:ea typeface="Times New Roman"/>
              </a:rPr>
              <a:t> </a:t>
            </a:r>
            <a:r>
              <a:rPr lang="ru-RU" sz="2000" b="1" u="none" strike="noStrike">
                <a:solidFill>
                  <a:schemeClr val="dk1"/>
                </a:solidFill>
                <a:latin typeface="Times New Roman"/>
                <a:ea typeface="Times New Roman"/>
              </a:rPr>
              <a:t>г. Ростов-на-Дону</a:t>
            </a:r>
            <a:endParaRPr lang="ru-RU" sz="2000" b="0" u="none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subTitle"/>
          </p:nvPr>
        </p:nvSpPr>
        <p:spPr bwMode="auto">
          <a:xfrm>
            <a:off x="1523880" y="2023200"/>
            <a:ext cx="9208800" cy="3564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numCol="1" spcCol="0" anchor="t">
            <a:normAutofit/>
          </a:bodyPr>
          <a:p>
            <a:pPr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  <a:defRPr/>
            </a:pPr>
            <a:r>
              <a:rPr lang="ru-RU" sz="2400" b="1" u="none" strike="noStrike">
                <a:solidFill>
                  <a:srgbClr val="000000"/>
                </a:solidFill>
                <a:latin typeface="Arial"/>
                <a:ea typeface="Arial"/>
              </a:rPr>
              <a:t>Детали изменений по пунктам (Приказ №13 → №15)</a:t>
            </a:r>
            <a:endParaRPr lang="ru-RU" sz="2400" b="0" u="none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88" name="" descr=""/>
          <p:cNvPicPr/>
          <p:nvPr/>
        </p:nvPicPr>
        <p:blipFill>
          <a:blip r:embed="rId3"/>
          <a:stretch/>
        </p:blipFill>
        <p:spPr bwMode="auto">
          <a:xfrm>
            <a:off x="226440" y="27720"/>
            <a:ext cx="713879" cy="799920"/>
          </a:xfrm>
          <a:prstGeom prst="rect">
            <a:avLst/>
          </a:prstGeom>
          <a:noFill/>
          <a:ln w="0">
            <a:noFill/>
          </a:ln>
        </p:spPr>
      </p:pic>
      <p:graphicFrame>
        <p:nvGraphicFramePr>
          <p:cNvPr id="90" name=""/>
          <p:cNvGraphicFramePr>
            <a:graphicFrameLocks xmlns:a="http://schemas.openxmlformats.org/drawingml/2006/main"/>
          </p:cNvGraphicFramePr>
          <p:nvPr/>
        </p:nvGraphicFramePr>
        <p:xfrm>
          <a:off x="583560" y="2669400"/>
          <a:ext cx="10136520" cy="2787840"/>
        </p:xfrm>
        <a:graphic>
          <a:graphicData uri="http://schemas.openxmlformats.org/drawingml/2006/table">
            <a:tbl>
              <a:tblPr firstRow="0" firstCol="0" lastRow="0" lastCol="0" bandRow="0" bandCol="0"/>
              <a:tblGrid>
                <a:gridCol w="2160000"/>
                <a:gridCol w="2368440"/>
                <a:gridCol w="5608080"/>
              </a:tblGrid>
              <a:tr h="551520">
                <a:tc>
                  <a:txBody>
                    <a:bodyPr/>
                    <a:p>
                      <a:pPr defTabSz="914400">
                        <a:lnSpc>
                          <a:spcPct val="100000"/>
                        </a:lnSpc>
                        <a:defRPr/>
                      </a:pPr>
                      <a:r>
                        <a:rPr lang="ru-RU" sz="1200" b="1" u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Пункт</a:t>
                      </a:r>
                      <a:endParaRPr lang="ru-RU" sz="1200" b="0" u="none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91440" marR="91440" anchor="ctr">
                    <a:lnL w="12240" algn="ctr">
                      <a:solidFill>
                        <a:srgbClr val="FFFFFF"/>
                      </a:solidFill>
                    </a:lnL>
                    <a:lnR w="12240" algn="ctr">
                      <a:solidFill>
                        <a:srgbClr val="FFFFFF"/>
                      </a:solidFill>
                    </a:lnR>
                    <a:lnT w="12240" algn="ctr">
                      <a:solidFill>
                        <a:srgbClr val="FFFFFF"/>
                      </a:solidFill>
                    </a:lnT>
                    <a:lnB w="38160" algn="ctr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defTabSz="914400">
                        <a:lnSpc>
                          <a:spcPct val="100000"/>
                        </a:lnSpc>
                        <a:defRPr/>
                      </a:pPr>
                      <a:r>
                        <a:rPr lang="ru-RU" sz="1200" b="1" u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Было (Приказ №13)</a:t>
                      </a:r>
                      <a:endParaRPr lang="ru-RU" sz="1200" b="0" u="none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91440" marR="91440" anchor="ctr">
                    <a:lnL w="12240" algn="ctr">
                      <a:solidFill>
                        <a:srgbClr val="FFFFFF"/>
                      </a:solidFill>
                    </a:lnL>
                    <a:lnR w="12240" algn="ctr">
                      <a:solidFill>
                        <a:srgbClr val="FFFFFF"/>
                      </a:solidFill>
                    </a:lnR>
                    <a:lnT w="12240" algn="ctr">
                      <a:solidFill>
                        <a:srgbClr val="FFFFFF"/>
                      </a:solidFill>
                    </a:lnT>
                    <a:lnB w="38160" algn="ctr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defTabSz="914400">
                        <a:lnSpc>
                          <a:spcPct val="100000"/>
                        </a:lnSpc>
                        <a:defRPr/>
                      </a:pPr>
                      <a:r>
                        <a:rPr lang="ru-RU" sz="1200" b="1" u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Стало (Приказ №15)</a:t>
                      </a:r>
                      <a:endParaRPr lang="ru-RU" sz="1200" b="0" u="none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91440" marR="91440" anchor="ctr">
                    <a:lnL w="12240" algn="ctr">
                      <a:solidFill>
                        <a:srgbClr val="FFFFFF"/>
                      </a:solidFill>
                    </a:lnL>
                    <a:lnR w="12240" algn="ctr">
                      <a:solidFill>
                        <a:srgbClr val="FFFFFF"/>
                      </a:solidFill>
                    </a:lnR>
                    <a:lnT w="12240" algn="ctr">
                      <a:solidFill>
                        <a:srgbClr val="FFFFFF"/>
                      </a:solidFill>
                    </a:lnT>
                    <a:lnB w="38160" algn="ctr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</a:tr>
              <a:tr h="581400">
                <a:tc>
                  <a:txBody>
                    <a:bodyPr/>
                    <a:p>
                      <a:pPr defTabSz="914400">
                        <a:lnSpc>
                          <a:spcPct val="100000"/>
                        </a:lnSpc>
                        <a:defRPr/>
                      </a:pPr>
                      <a:r>
                        <a:rPr lang="ru-RU" sz="1200" b="1" u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Поле 7 плана полёта</a:t>
                      </a:r>
                      <a:endParaRPr lang="ru-RU" sz="1200" b="0" u="none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91440" marR="91440" anchor="ctr">
                    <a:lnL w="12240" algn="ctr">
                      <a:solidFill>
                        <a:srgbClr val="FFFFFF"/>
                      </a:solidFill>
                    </a:lnL>
                    <a:lnR w="12240" algn="ctr">
                      <a:solidFill>
                        <a:srgbClr val="FFFFFF"/>
                      </a:solidFill>
                    </a:lnR>
                    <a:lnT w="12240" algn="ctr">
                      <a:solidFill>
                        <a:srgbClr val="FFFFFF"/>
                      </a:solidFill>
                    </a:lnT>
                    <a:lnB w="12240" algn="ctr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defTabSz="914400">
                        <a:lnSpc>
                          <a:spcPct val="100000"/>
                        </a:lnSpc>
                        <a:defRPr/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Общие правила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440" marR="91440" anchor="ctr">
                    <a:lnL w="12240" algn="ctr">
                      <a:solidFill>
                        <a:srgbClr val="FFFFFF"/>
                      </a:solidFill>
                    </a:lnL>
                    <a:lnR w="12240" algn="ctr">
                      <a:solidFill>
                        <a:srgbClr val="FFFFFF"/>
                      </a:solidFill>
                    </a:lnR>
                    <a:lnT w="12240" algn="ctr">
                      <a:solidFill>
                        <a:srgbClr val="FFFFFF"/>
                      </a:solidFill>
                    </a:lnT>
                    <a:lnB w="12240" algn="ctr">
                      <a:solidFill>
                        <a:srgbClr val="FFFFFF"/>
                      </a:solidFill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p>
                      <a:pPr defTabSz="914400">
                        <a:lnSpc>
                          <a:spcPct val="100000"/>
                        </a:lnSpc>
                        <a:defRPr/>
                      </a:pPr>
                      <a:r>
                        <a:rPr lang="ru-RU" sz="1200" b="0" u="none" strike="noStrike">
                          <a:solidFill>
                            <a:schemeClr val="dk1"/>
                          </a:solidFill>
                          <a:highlight>
                            <a:srgbClr val="00FF00"/>
                          </a:highlight>
                          <a:latin typeface="Times New Roman"/>
                          <a:ea typeface="Times New Roman"/>
                        </a:rPr>
                        <a:t>Для БВС до 0,15 кг — «ZZZZ» 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440" marR="91440" anchor="ctr">
                    <a:lnL w="12240" algn="ctr">
                      <a:solidFill>
                        <a:srgbClr val="FFFFFF"/>
                      </a:solidFill>
                    </a:lnL>
                    <a:lnR w="12240" algn="ctr">
                      <a:solidFill>
                        <a:srgbClr val="FFFFFF"/>
                      </a:solidFill>
                    </a:lnR>
                    <a:lnT w="12240" algn="ctr">
                      <a:solidFill>
                        <a:srgbClr val="FFFFFF"/>
                      </a:solidFill>
                    </a:lnT>
                    <a:lnB w="12240" algn="ctr">
                      <a:solidFill>
                        <a:srgbClr val="FFFFFF"/>
                      </a:solidFill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551520">
                <a:tc>
                  <a:txBody>
                    <a:bodyPr/>
                    <a:p>
                      <a:pPr defTabSz="914400">
                        <a:lnSpc>
                          <a:spcPct val="100000"/>
                        </a:lnSpc>
                        <a:defRPr/>
                      </a:pPr>
                      <a:r>
                        <a:rPr lang="ru-RU" sz="1200" b="1" u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Опознавательный индекс</a:t>
                      </a:r>
                      <a:endParaRPr lang="ru-RU" sz="1200" b="0" u="none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91440" marR="91440" anchor="ctr">
                    <a:lnL w="12240" algn="ctr">
                      <a:solidFill>
                        <a:srgbClr val="FFFFFF"/>
                      </a:solidFill>
                    </a:lnL>
                    <a:lnR w="12240" algn="ctr">
                      <a:solidFill>
                        <a:srgbClr val="FFFFFF"/>
                      </a:solidFill>
                    </a:lnR>
                    <a:lnT w="12240" algn="ctr">
                      <a:solidFill>
                        <a:srgbClr val="FFFFFF"/>
                      </a:solidFill>
                    </a:lnT>
                    <a:lnB w="12240" algn="ctr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defTabSz="914400">
                        <a:lnSpc>
                          <a:spcPct val="100000"/>
                        </a:lnSpc>
                        <a:defRPr/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Общие правила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440" marR="91440" anchor="ctr">
                    <a:lnL w="12240" algn="ctr">
                      <a:solidFill>
                        <a:srgbClr val="FFFFFF"/>
                      </a:solidFill>
                    </a:lnL>
                    <a:lnR w="12240" algn="ctr">
                      <a:solidFill>
                        <a:srgbClr val="FFFFFF"/>
                      </a:solidFill>
                    </a:lnR>
                    <a:lnT w="12240" algn="ctr">
                      <a:solidFill>
                        <a:srgbClr val="FFFFFF"/>
                      </a:solidFill>
                    </a:lnT>
                    <a:lnB w="12240" algn="ctr">
                      <a:solidFill>
                        <a:srgbClr val="FFFFFF"/>
                      </a:solidFill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p>
                      <a:pPr defTabSz="914400">
                        <a:lnSpc>
                          <a:spcPct val="100000"/>
                        </a:lnSpc>
                        <a:defRPr/>
                      </a:pPr>
                      <a:r>
                        <a:rPr lang="ru-RU" sz="1200" b="0" u="none" strike="noStrike">
                          <a:solidFill>
                            <a:schemeClr val="dk1"/>
                          </a:solidFill>
                          <a:highlight>
                            <a:srgbClr val="00FF00"/>
                          </a:highlight>
                          <a:latin typeface="Times New Roman"/>
                          <a:ea typeface="Times New Roman"/>
                        </a:rPr>
                        <a:t>По типу авиации (государственная, гражданская, экспериментальная, БВС) 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440" marR="91440" anchor="ctr">
                    <a:lnL w="12240" algn="ctr">
                      <a:solidFill>
                        <a:srgbClr val="FFFFFF"/>
                      </a:solidFill>
                    </a:lnL>
                    <a:lnR w="12240" algn="ctr">
                      <a:solidFill>
                        <a:srgbClr val="FFFFFF"/>
                      </a:solidFill>
                    </a:lnR>
                    <a:lnT w="12240" algn="ctr">
                      <a:solidFill>
                        <a:srgbClr val="FFFFFF"/>
                      </a:solidFill>
                    </a:lnT>
                    <a:lnB w="12240" algn="ctr">
                      <a:solidFill>
                        <a:srgbClr val="FFFFFF"/>
                      </a:solidFill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551520">
                <a:tc>
                  <a:txBody>
                    <a:bodyPr/>
                    <a:p>
                      <a:pPr defTabSz="914400">
                        <a:lnSpc>
                          <a:spcPct val="100000"/>
                        </a:lnSpc>
                        <a:defRPr/>
                      </a:pPr>
                      <a:r>
                        <a:rPr lang="ru-RU" sz="1200" b="1" u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Групповые полёты</a:t>
                      </a:r>
                      <a:endParaRPr lang="ru-RU" sz="1200" b="0" u="none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91440" marR="91440" anchor="ctr">
                    <a:lnL w="12240" algn="ctr">
                      <a:solidFill>
                        <a:srgbClr val="FFFFFF"/>
                      </a:solidFill>
                    </a:lnL>
                    <a:lnR w="12240" algn="ctr">
                      <a:solidFill>
                        <a:srgbClr val="FFFFFF"/>
                      </a:solidFill>
                    </a:lnR>
                    <a:lnT w="12240" algn="ctr">
                      <a:solidFill>
                        <a:srgbClr val="FFFFFF"/>
                      </a:solidFill>
                    </a:lnT>
                    <a:lnB w="12240" algn="ctr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defTabSz="914400">
                        <a:lnSpc>
                          <a:spcPct val="100000"/>
                        </a:lnSpc>
                        <a:defRPr/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Не регламентировано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440" marR="91440" anchor="ctr">
                    <a:lnL w="12240" algn="ctr">
                      <a:solidFill>
                        <a:srgbClr val="FFFFFF"/>
                      </a:solidFill>
                    </a:lnL>
                    <a:lnR w="12240" algn="ctr">
                      <a:solidFill>
                        <a:srgbClr val="FFFFFF"/>
                      </a:solidFill>
                    </a:lnR>
                    <a:lnT w="12240" algn="ctr">
                      <a:solidFill>
                        <a:srgbClr val="FFFFFF"/>
                      </a:solidFill>
                    </a:lnT>
                    <a:lnB w="12240" algn="ctr">
                      <a:solidFill>
                        <a:srgbClr val="FFFFFF"/>
                      </a:solidFill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p>
                      <a:pPr defTabSz="914400">
                        <a:lnSpc>
                          <a:spcPct val="100000"/>
                        </a:lnSpc>
                        <a:defRPr/>
                      </a:pPr>
                      <a:r>
                        <a:rPr lang="ru-RU" sz="1200" b="0" u="none" strike="noStrike">
                          <a:solidFill>
                            <a:schemeClr val="dk1"/>
                          </a:solidFill>
                          <a:highlight>
                            <a:srgbClr val="00FF00"/>
                          </a:highlight>
                          <a:latin typeface="Times New Roman"/>
                          <a:ea typeface="Times New Roman"/>
                        </a:rPr>
                        <a:t>Указание количества и типа ВС 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440" marR="91440" anchor="ctr">
                    <a:lnL w="12240" algn="ctr">
                      <a:solidFill>
                        <a:srgbClr val="FFFFFF"/>
                      </a:solidFill>
                    </a:lnL>
                    <a:lnR w="12240" algn="ctr">
                      <a:solidFill>
                        <a:srgbClr val="FFFFFF"/>
                      </a:solidFill>
                    </a:lnR>
                    <a:lnT w="12240" algn="ctr">
                      <a:solidFill>
                        <a:srgbClr val="FFFFFF"/>
                      </a:solidFill>
                    </a:lnT>
                    <a:lnB w="12240" algn="ctr">
                      <a:solidFill>
                        <a:srgbClr val="FFFFFF"/>
                      </a:solidFill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551520">
                <a:tc>
                  <a:txBody>
                    <a:bodyPr/>
                    <a:p>
                      <a:pPr defTabSz="914400">
                        <a:lnSpc>
                          <a:spcPct val="100000"/>
                        </a:lnSpc>
                        <a:defRPr/>
                      </a:pPr>
                      <a:r>
                        <a:rPr lang="ru-RU" sz="1200" b="1" u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Сфера применения</a:t>
                      </a:r>
                      <a:endParaRPr lang="ru-RU" sz="1200" b="0" u="none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91440" marR="91440" anchor="ctr">
                    <a:lnL w="12240" algn="ctr">
                      <a:solidFill>
                        <a:srgbClr val="FFFFFF"/>
                      </a:solidFill>
                    </a:lnL>
                    <a:lnR w="12240" algn="ctr">
                      <a:solidFill>
                        <a:srgbClr val="FFFFFF"/>
                      </a:solidFill>
                    </a:lnR>
                    <a:lnT w="12240" algn="ctr">
                      <a:solidFill>
                        <a:srgbClr val="FFFFFF"/>
                      </a:solidFill>
                    </a:lnT>
                    <a:lnB w="12240" algn="ctr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defTabSz="914400">
                        <a:lnSpc>
                          <a:spcPct val="100000"/>
                        </a:lnSpc>
                        <a:defRPr/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Воздушное пространство РФ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440" marR="91440" anchor="ctr">
                    <a:lnL w="12240" algn="ctr">
                      <a:solidFill>
                        <a:srgbClr val="FFFFFF"/>
                      </a:solidFill>
                    </a:lnL>
                    <a:lnR w="12240" algn="ctr">
                      <a:solidFill>
                        <a:srgbClr val="FFFFFF"/>
                      </a:solidFill>
                    </a:lnR>
                    <a:lnT w="12240" algn="ctr">
                      <a:solidFill>
                        <a:srgbClr val="FFFFFF"/>
                      </a:solidFill>
                    </a:lnT>
                    <a:lnB w="12240" algn="ctr">
                      <a:solidFill>
                        <a:srgbClr val="FFFFFF"/>
                      </a:solidFill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p>
                      <a:pPr defTabSz="914400">
                        <a:lnSpc>
                          <a:spcPct val="100000"/>
                        </a:lnSpc>
                        <a:defRPr/>
                      </a:pPr>
                      <a:r>
                        <a:rPr lang="ru-RU" sz="1200" b="0" u="none" strike="noStrike">
                          <a:solidFill>
                            <a:schemeClr val="dk1"/>
                          </a:solidFill>
                          <a:highlight>
                            <a:srgbClr val="00FF00"/>
                          </a:highlight>
                          <a:latin typeface="Times New Roman"/>
                          <a:ea typeface="Times New Roman"/>
                        </a:rPr>
                        <a:t>+ Районы открытого моря под ответственностью РФ (общие положения)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440" marR="91440" anchor="ctr">
                    <a:lnL w="12240" algn="ctr">
                      <a:solidFill>
                        <a:srgbClr val="FFFFFF"/>
                      </a:solidFill>
                    </a:lnL>
                    <a:lnR w="12240" algn="ctr">
                      <a:solidFill>
                        <a:srgbClr val="FFFFFF"/>
                      </a:solidFill>
                    </a:lnR>
                    <a:lnT w="12240" algn="ctr">
                      <a:solidFill>
                        <a:srgbClr val="FFFFFF"/>
                      </a:solidFill>
                    </a:lnT>
                    <a:lnB w="12240" algn="ctr">
                      <a:solidFill>
                        <a:srgbClr val="FFFFFF"/>
                      </a:solidFill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1" name="" descr=""/>
          <p:cNvPicPr/>
          <p:nvPr/>
        </p:nvPicPr>
        <p:blipFill>
          <a:blip r:embed="rId4"/>
          <a:stretch/>
        </p:blipFill>
        <p:spPr bwMode="auto">
          <a:xfrm>
            <a:off x="10095480" y="5470200"/>
            <a:ext cx="2051280" cy="136692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>
            <a:alphaModFix amt="99000"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 bwMode="auto">
          <a:xfrm>
            <a:off x="1590120" y="179280"/>
            <a:ext cx="9077760" cy="1296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numCol="1" spcCol="0" anchor="b">
            <a:normAutofit fontScale="92500" lnSpcReduction="9999"/>
          </a:bodyPr>
          <a:p>
            <a:pPr indent="0" algn="ctr" defTabSz="914400">
              <a:lnSpc>
                <a:spcPct val="90000"/>
              </a:lnSpc>
              <a:buNone/>
              <a:defRPr/>
            </a:pPr>
            <a:r>
              <a:rPr lang="ru-RU" sz="2000" b="1" u="none" strike="noStrike">
                <a:solidFill>
                  <a:schemeClr val="dk1"/>
                </a:solidFill>
                <a:latin typeface="Times New Roman"/>
                <a:ea typeface="Times New Roman"/>
              </a:rPr>
              <a:t>Межрегиональное территориальное управление</a:t>
            </a:r>
            <a:endParaRPr lang="ru-RU" sz="2000" b="0" u="none" strike="noStrike">
              <a:solidFill>
                <a:schemeClr val="dk1"/>
              </a:solidFill>
              <a:latin typeface="Arial"/>
            </a:endParaRPr>
          </a:p>
          <a:p>
            <a:pPr indent="0" algn="ctr" defTabSz="914400">
              <a:lnSpc>
                <a:spcPct val="90000"/>
              </a:lnSpc>
              <a:buNone/>
              <a:defRPr/>
            </a:pPr>
            <a:r>
              <a:rPr lang="ru-RU" sz="2000" b="1" u="none" strike="noStrike">
                <a:solidFill>
                  <a:schemeClr val="dk1"/>
                </a:solidFill>
                <a:latin typeface="Times New Roman"/>
                <a:ea typeface="Times New Roman"/>
              </a:rPr>
              <a:t> </a:t>
            </a:r>
            <a:r>
              <a:rPr lang="ru-RU" sz="2000" b="1" u="none" strike="noStrike">
                <a:solidFill>
                  <a:schemeClr val="dk1"/>
                </a:solidFill>
                <a:latin typeface="Times New Roman"/>
                <a:ea typeface="Times New Roman"/>
              </a:rPr>
              <a:t>Федеральной службы по надзору в сфере транспорта </a:t>
            </a:r>
            <a:endParaRPr lang="ru-RU" sz="2000" b="0" u="none" strike="noStrike">
              <a:solidFill>
                <a:schemeClr val="dk1"/>
              </a:solidFill>
              <a:latin typeface="Arial"/>
            </a:endParaRPr>
          </a:p>
          <a:p>
            <a:pPr indent="0" algn="ctr" defTabSz="914400">
              <a:lnSpc>
                <a:spcPct val="90000"/>
              </a:lnSpc>
              <a:buNone/>
              <a:defRPr/>
            </a:pPr>
            <a:r>
              <a:rPr lang="ru-RU" sz="2000" b="1" u="none" strike="noStrike">
                <a:solidFill>
                  <a:schemeClr val="dk1"/>
                </a:solidFill>
                <a:latin typeface="Times New Roman"/>
                <a:ea typeface="Times New Roman"/>
              </a:rPr>
              <a:t>по Южному федеральному округу </a:t>
            </a:r>
            <a:endParaRPr lang="ru-RU" sz="2000" b="0" u="none" strike="noStrike">
              <a:solidFill>
                <a:schemeClr val="dk1"/>
              </a:solidFill>
              <a:latin typeface="Arial"/>
            </a:endParaRPr>
          </a:p>
          <a:p>
            <a:pPr indent="0" algn="ctr" defTabSz="914400">
              <a:lnSpc>
                <a:spcPct val="90000"/>
              </a:lnSpc>
              <a:buNone/>
              <a:defRPr/>
            </a:pPr>
            <a:r>
              <a:rPr lang="ru-RU" sz="2000" b="1" u="none" strike="noStrike">
                <a:solidFill>
                  <a:schemeClr val="dk1"/>
                </a:solidFill>
                <a:latin typeface="Times New Roman"/>
                <a:ea typeface="Times New Roman"/>
              </a:rPr>
              <a:t>(МТУ Ространснадзора по ЮФО)</a:t>
            </a:r>
            <a:endParaRPr lang="ru-RU" sz="2000" b="0" u="none" strike="noStrike">
              <a:solidFill>
                <a:schemeClr val="dk1"/>
              </a:solidFill>
              <a:latin typeface="Arial"/>
            </a:endParaRPr>
          </a:p>
          <a:p>
            <a:pPr indent="0" algn="ctr" defTabSz="914400">
              <a:lnSpc>
                <a:spcPct val="90000"/>
              </a:lnSpc>
              <a:buNone/>
              <a:defRPr/>
            </a:pPr>
            <a:r>
              <a:rPr lang="ru-RU" sz="2000" b="1" u="none" strike="noStrike">
                <a:solidFill>
                  <a:schemeClr val="dk1"/>
                </a:solidFill>
                <a:latin typeface="Times New Roman"/>
                <a:ea typeface="Times New Roman"/>
              </a:rPr>
              <a:t> </a:t>
            </a:r>
            <a:r>
              <a:rPr lang="ru-RU" sz="2000" b="1" u="none" strike="noStrike">
                <a:solidFill>
                  <a:schemeClr val="dk1"/>
                </a:solidFill>
                <a:latin typeface="Times New Roman"/>
                <a:ea typeface="Times New Roman"/>
              </a:rPr>
              <a:t>г. Ростов-на-Дону</a:t>
            </a:r>
            <a:endParaRPr lang="ru-RU" sz="2000" b="0" u="none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subTitle"/>
          </p:nvPr>
        </p:nvSpPr>
        <p:spPr bwMode="auto">
          <a:xfrm flipH="0" flipV="0">
            <a:off x="1523880" y="2023200"/>
            <a:ext cx="9208800" cy="3960983"/>
          </a:xfrm>
          <a:prstGeom prst="rect">
            <a:avLst/>
          </a:prstGeom>
          <a:noFill/>
          <a:ln w="0">
            <a:noFill/>
          </a:ln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  <a:defRPr/>
            </a:pPr>
            <a:r>
              <a:rPr lang="ru-RU" sz="1400" b="1" u="none" strike="noStrike">
                <a:solidFill>
                  <a:srgbClr val="000000"/>
                </a:solidFill>
                <a:latin typeface="Times New Roman"/>
                <a:ea typeface="Times New Roman"/>
              </a:rPr>
              <a:t>ФАП №362 (2012) → ФАП №414 (2025) </a:t>
            </a:r>
            <a:r>
              <a:rPr lang="ru-RU" sz="1400" b="0" u="none" strike="noStrike">
                <a:solidFill>
                  <a:srgbClr val="000000"/>
                </a:solidFill>
                <a:latin typeface="Times New Roman"/>
                <a:ea typeface="Times New Roman"/>
              </a:rPr>
              <a:t>"Порядок осуществления радиосвязи при обслуживании воздушного движения в пределах территории Российской Федерации"</a:t>
            </a:r>
            <a:endParaRPr sz="1400" b="0" u="none" strike="noStrike">
              <a:solidFill>
                <a:srgbClr val="FFFFFF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  <a:defRPr/>
            </a:pPr>
            <a:r>
              <a:rPr lang="ru-RU" sz="1400" b="1" u="none" strike="noStrike">
                <a:solidFill>
                  <a:srgbClr val="000000"/>
                </a:solidFill>
                <a:latin typeface="Times New Roman"/>
                <a:ea typeface="Times New Roman"/>
              </a:rPr>
              <a:t>Старый документ:</a:t>
            </a:r>
            <a:r>
              <a:rPr lang="ru-RU" sz="1400" b="0" u="none" strike="noStrike">
                <a:solidFill>
                  <a:srgbClr val="000000"/>
                </a:solidFill>
                <a:latin typeface="Times New Roman"/>
                <a:ea typeface="Times New Roman"/>
              </a:rPr>
              <a:t> ФАП (Приказ Минтранса от 26.09.2012 №362)</a:t>
            </a:r>
            <a:endParaRPr sz="1400" b="0" u="none" strike="noStrike">
              <a:solidFill>
                <a:srgbClr val="FFFFFF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  <a:defRPr/>
            </a:pPr>
            <a:r>
              <a:rPr lang="ru-RU" sz="1400" b="1" u="none" strike="noStrike">
                <a:solidFill>
                  <a:srgbClr val="000000"/>
                </a:solidFill>
                <a:latin typeface="Times New Roman"/>
                <a:ea typeface="Times New Roman"/>
              </a:rPr>
              <a:t>Новый документ:</a:t>
            </a:r>
            <a:r>
              <a:rPr lang="ru-RU" sz="1400" b="0" u="none" strike="noStrike">
                <a:solidFill>
                  <a:srgbClr val="000000"/>
                </a:solidFill>
                <a:latin typeface="Times New Roman"/>
                <a:ea typeface="Times New Roman"/>
              </a:rPr>
              <a:t> ФАП «Порядок осуществления радиосвязи при обслуживании воздушного движения в пределах территории Российской Федерации» (Приказ от 25.11.2025 №414)</a:t>
            </a:r>
            <a:endParaRPr sz="1400" b="0" u="none" strike="noStrike">
              <a:solidFill>
                <a:srgbClr val="FFFFFF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  <a:defRPr/>
            </a:pPr>
            <a:r>
              <a:rPr lang="ru-RU" sz="1400" b="1" u="none" strike="noStrike">
                <a:solidFill>
                  <a:srgbClr val="000000"/>
                </a:solidFill>
                <a:latin typeface="Times New Roman"/>
                <a:ea typeface="Times New Roman"/>
              </a:rPr>
              <a:t>Срок действия:</a:t>
            </a:r>
            <a:r>
              <a:rPr lang="ru-RU" sz="1400" b="0" u="none" strike="noStrike">
                <a:solidFill>
                  <a:srgbClr val="000000"/>
                </a:solidFill>
                <a:latin typeface="Times New Roman"/>
                <a:ea typeface="Times New Roman"/>
              </a:rPr>
              <a:t> до 01.03.2032</a:t>
            </a:r>
            <a:endParaRPr sz="1400" b="0" u="none" strike="noStrike">
              <a:solidFill>
                <a:srgbClr val="FFFFFF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  <a:defRPr/>
            </a:pPr>
            <a:r>
              <a:rPr lang="ru-RU" sz="1400" b="1" u="none" strike="noStrike">
                <a:solidFill>
                  <a:srgbClr val="000000"/>
                </a:solidFill>
                <a:latin typeface="Times New Roman"/>
                <a:ea typeface="Times New Roman"/>
              </a:rPr>
              <a:t>Ключевые изменения:</a:t>
            </a:r>
            <a:endParaRPr sz="1400" b="0" u="none" strike="noStrike">
              <a:solidFill>
                <a:srgbClr val="FFFFFF"/>
              </a:solidFill>
              <a:latin typeface="Arial"/>
            </a:endParaRPr>
          </a:p>
          <a:p>
            <a:pPr marL="217800" indent="-2178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  <a:defRPr/>
            </a:pPr>
            <a:r>
              <a:rPr lang="ru-RU" sz="1400" b="0" u="none" strike="noStrike">
                <a:solidFill>
                  <a:srgbClr val="000000"/>
                </a:solidFill>
                <a:latin typeface="Times New Roman"/>
                <a:ea typeface="Times New Roman"/>
              </a:rPr>
              <a:t>Язык радиопереговоров: акцент на нормы современного русского языка (п. 4)</a:t>
            </a:r>
            <a:endParaRPr sz="1400" b="0" u="none" strike="noStrike">
              <a:solidFill>
                <a:srgbClr val="FFFFFF"/>
              </a:solidFill>
              <a:latin typeface="Arial"/>
            </a:endParaRPr>
          </a:p>
          <a:p>
            <a:pPr marL="217800" indent="-2178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  <a:defRPr/>
            </a:pPr>
            <a:r>
              <a:rPr lang="ru-RU" sz="1400" b="0" u="none" strike="noStrike">
                <a:solidFill>
                  <a:srgbClr val="000000"/>
                </a:solidFill>
                <a:latin typeface="Times New Roman"/>
                <a:ea typeface="Times New Roman"/>
              </a:rPr>
              <a:t>Правила для БВС: слово «беспилотный» («unmanned») при первой связи (п. 4)</a:t>
            </a:r>
            <a:endParaRPr sz="1400" b="0" u="none" strike="noStrike">
              <a:solidFill>
                <a:srgbClr val="FFFFFF"/>
              </a:solidFill>
              <a:latin typeface="Arial"/>
            </a:endParaRPr>
          </a:p>
          <a:p>
            <a:pPr marL="217800" indent="-2178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  <a:defRPr/>
            </a:pPr>
            <a:r>
              <a:rPr lang="ru-RU" sz="1400" b="0" u="none" strike="noStrike">
                <a:solidFill>
                  <a:srgbClr val="000000"/>
                </a:solidFill>
                <a:latin typeface="Times New Roman"/>
                <a:ea typeface="Times New Roman"/>
              </a:rPr>
              <a:t>Уточнение правил передачи цифровых значений (п. 11)</a:t>
            </a:r>
            <a:endParaRPr sz="1400" b="0" u="none" strike="noStrike">
              <a:solidFill>
                <a:srgbClr val="FFFFFF"/>
              </a:solidFill>
              <a:latin typeface="Arial"/>
            </a:endParaRPr>
          </a:p>
          <a:p>
            <a:pPr marL="217800" indent="-2178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  <a:defRPr/>
            </a:pPr>
            <a:r>
              <a:rPr lang="ru-RU" sz="1400" b="0" u="none" strike="noStrike">
                <a:solidFill>
                  <a:srgbClr val="000000"/>
                </a:solidFill>
                <a:latin typeface="Times New Roman"/>
                <a:ea typeface="Times New Roman"/>
              </a:rPr>
              <a:t>Исключение рекомендации не менять язык повторно в зоне одного диспетчерского пункта (п. 37)</a:t>
            </a:r>
            <a:endParaRPr sz="1400" b="0" u="none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94" name="" descr=""/>
          <p:cNvPicPr/>
          <p:nvPr/>
        </p:nvPicPr>
        <p:blipFill>
          <a:blip r:embed="rId3"/>
          <a:stretch/>
        </p:blipFill>
        <p:spPr bwMode="auto">
          <a:xfrm>
            <a:off x="226440" y="27720"/>
            <a:ext cx="713879" cy="7999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96" name="" descr=""/>
          <p:cNvPicPr/>
          <p:nvPr/>
        </p:nvPicPr>
        <p:blipFill>
          <a:blip r:embed="rId4"/>
          <a:stretch/>
        </p:blipFill>
        <p:spPr bwMode="auto">
          <a:xfrm>
            <a:off x="9523800" y="4400640"/>
            <a:ext cx="2671560" cy="248616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>
            <a:alphaModFix amt="99000"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 bwMode="auto">
          <a:xfrm>
            <a:off x="1590120" y="179280"/>
            <a:ext cx="9077760" cy="1296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numCol="1" spcCol="0" anchor="b">
            <a:normAutofit fontScale="92500" lnSpcReduction="9999"/>
          </a:bodyPr>
          <a:p>
            <a:pPr indent="0" algn="ctr" defTabSz="914400">
              <a:lnSpc>
                <a:spcPct val="90000"/>
              </a:lnSpc>
              <a:buNone/>
              <a:defRPr/>
            </a:pPr>
            <a:r>
              <a:rPr lang="ru-RU" sz="2000" b="1" u="none" strike="noStrike">
                <a:solidFill>
                  <a:schemeClr val="dk1"/>
                </a:solidFill>
                <a:latin typeface="Times New Roman"/>
                <a:ea typeface="Times New Roman"/>
              </a:rPr>
              <a:t>Межрегиональное территориальное управление</a:t>
            </a:r>
            <a:endParaRPr lang="ru-RU" sz="2000" b="0" u="none" strike="noStrike">
              <a:solidFill>
                <a:schemeClr val="dk1"/>
              </a:solidFill>
              <a:latin typeface="Arial"/>
            </a:endParaRPr>
          </a:p>
          <a:p>
            <a:pPr indent="0" algn="ctr" defTabSz="914400">
              <a:lnSpc>
                <a:spcPct val="90000"/>
              </a:lnSpc>
              <a:buNone/>
              <a:defRPr/>
            </a:pPr>
            <a:r>
              <a:rPr lang="ru-RU" sz="2000" b="1" u="none" strike="noStrike">
                <a:solidFill>
                  <a:schemeClr val="dk1"/>
                </a:solidFill>
                <a:latin typeface="Times New Roman"/>
                <a:ea typeface="Times New Roman"/>
              </a:rPr>
              <a:t> </a:t>
            </a:r>
            <a:r>
              <a:rPr lang="ru-RU" sz="2000" b="1" u="none" strike="noStrike">
                <a:solidFill>
                  <a:schemeClr val="dk1"/>
                </a:solidFill>
                <a:latin typeface="Times New Roman"/>
                <a:ea typeface="Times New Roman"/>
              </a:rPr>
              <a:t>Федеральной службы по надзору в сфере транспорта </a:t>
            </a:r>
            <a:endParaRPr lang="ru-RU" sz="2000" b="0" u="none" strike="noStrike">
              <a:solidFill>
                <a:schemeClr val="dk1"/>
              </a:solidFill>
              <a:latin typeface="Arial"/>
            </a:endParaRPr>
          </a:p>
          <a:p>
            <a:pPr indent="0" algn="ctr" defTabSz="914400">
              <a:lnSpc>
                <a:spcPct val="90000"/>
              </a:lnSpc>
              <a:buNone/>
              <a:defRPr/>
            </a:pPr>
            <a:r>
              <a:rPr lang="ru-RU" sz="2000" b="1" u="none" strike="noStrike">
                <a:solidFill>
                  <a:schemeClr val="dk1"/>
                </a:solidFill>
                <a:latin typeface="Times New Roman"/>
                <a:ea typeface="Times New Roman"/>
              </a:rPr>
              <a:t>по Южному федеральному округу </a:t>
            </a:r>
            <a:endParaRPr lang="ru-RU" sz="2000" b="0" u="none" strike="noStrike">
              <a:solidFill>
                <a:schemeClr val="dk1"/>
              </a:solidFill>
              <a:latin typeface="Arial"/>
            </a:endParaRPr>
          </a:p>
          <a:p>
            <a:pPr indent="0" algn="ctr" defTabSz="914400">
              <a:lnSpc>
                <a:spcPct val="90000"/>
              </a:lnSpc>
              <a:buNone/>
              <a:defRPr/>
            </a:pPr>
            <a:r>
              <a:rPr lang="ru-RU" sz="2000" b="1" u="none" strike="noStrike">
                <a:solidFill>
                  <a:schemeClr val="dk1"/>
                </a:solidFill>
                <a:latin typeface="Times New Roman"/>
                <a:ea typeface="Times New Roman"/>
              </a:rPr>
              <a:t>(МТУ Ространснадзора по ЮФО)</a:t>
            </a:r>
            <a:endParaRPr lang="ru-RU" sz="2000" b="0" u="none" strike="noStrike">
              <a:solidFill>
                <a:schemeClr val="dk1"/>
              </a:solidFill>
              <a:latin typeface="Arial"/>
            </a:endParaRPr>
          </a:p>
          <a:p>
            <a:pPr indent="0" algn="ctr" defTabSz="914400">
              <a:lnSpc>
                <a:spcPct val="90000"/>
              </a:lnSpc>
              <a:buNone/>
              <a:defRPr/>
            </a:pPr>
            <a:r>
              <a:rPr lang="ru-RU" sz="2000" b="1" u="none" strike="noStrike">
                <a:solidFill>
                  <a:schemeClr val="dk1"/>
                </a:solidFill>
                <a:latin typeface="Times New Roman"/>
                <a:ea typeface="Times New Roman"/>
              </a:rPr>
              <a:t> </a:t>
            </a:r>
            <a:r>
              <a:rPr lang="ru-RU" sz="2000" b="1" u="none" strike="noStrike">
                <a:solidFill>
                  <a:schemeClr val="dk1"/>
                </a:solidFill>
                <a:latin typeface="Times New Roman"/>
                <a:ea typeface="Times New Roman"/>
              </a:rPr>
              <a:t>г. Ростов-на-Дону</a:t>
            </a:r>
            <a:endParaRPr lang="ru-RU" sz="2000" b="0" u="none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subTitle"/>
          </p:nvPr>
        </p:nvSpPr>
        <p:spPr bwMode="auto">
          <a:xfrm>
            <a:off x="1523880" y="2023200"/>
            <a:ext cx="9208800" cy="2706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numCol="1" spcCol="0" anchor="t">
            <a:normAutofit/>
          </a:bodyPr>
          <a:p>
            <a:pPr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  <a:defRPr/>
            </a:pPr>
            <a:r>
              <a:rPr lang="ru-RU" sz="1200" b="1" u="none" strike="noStrike">
                <a:solidFill>
                  <a:srgbClr val="000000"/>
                </a:solidFill>
                <a:latin typeface="Arial"/>
                <a:ea typeface="Arial"/>
              </a:rPr>
              <a:t>Детали изменений по пунктам (ФАП №362 → №414)</a:t>
            </a:r>
            <a:endParaRPr lang="ru-RU" sz="1200" b="0" u="none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99" name="" descr=""/>
          <p:cNvPicPr/>
          <p:nvPr/>
        </p:nvPicPr>
        <p:blipFill>
          <a:blip r:embed="rId3"/>
          <a:stretch/>
        </p:blipFill>
        <p:spPr bwMode="auto">
          <a:xfrm>
            <a:off x="226440" y="27720"/>
            <a:ext cx="713879" cy="799920"/>
          </a:xfrm>
          <a:prstGeom prst="rect">
            <a:avLst/>
          </a:prstGeom>
          <a:noFill/>
          <a:ln w="0">
            <a:noFill/>
          </a:ln>
        </p:spPr>
      </p:pic>
      <p:graphicFrame>
        <p:nvGraphicFramePr>
          <p:cNvPr id="101" name=""/>
          <p:cNvGraphicFramePr>
            <a:graphicFrameLocks xmlns:a="http://schemas.openxmlformats.org/drawingml/2006/main"/>
          </p:cNvGraphicFramePr>
          <p:nvPr/>
        </p:nvGraphicFramePr>
        <p:xfrm>
          <a:off x="407520" y="2328120"/>
          <a:ext cx="9103320" cy="3749040"/>
        </p:xfrm>
        <a:graphic>
          <a:graphicData uri="http://schemas.openxmlformats.org/drawingml/2006/table">
            <a:tbl>
              <a:tblPr firstRow="0" firstCol="0" lastRow="0" lastCol="0" bandRow="0" bandCol="0"/>
              <a:tblGrid>
                <a:gridCol w="906840"/>
                <a:gridCol w="3660120"/>
                <a:gridCol w="4536000"/>
              </a:tblGrid>
              <a:tr h="457200">
                <a:tc>
                  <a:txBody>
                    <a:bodyPr/>
                    <a:p>
                      <a:pPr defTabSz="914400">
                        <a:lnSpc>
                          <a:spcPct val="100000"/>
                        </a:lnSpc>
                        <a:defRPr/>
                      </a:pPr>
                      <a:r>
                        <a:rPr lang="ru-RU" sz="1200" b="1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Аспект</a:t>
                      </a:r>
                      <a:endParaRPr lang="ru-RU" sz="1200" b="0" u="none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91440" marR="91440" anchor="ctr">
                    <a:lnL w="12240" algn="ctr">
                      <a:solidFill>
                        <a:srgbClr val="FFFFFF"/>
                      </a:solidFill>
                    </a:lnL>
                    <a:lnR w="12240" algn="ctr">
                      <a:solidFill>
                        <a:srgbClr val="FFFFFF"/>
                      </a:solidFill>
                    </a:lnR>
                    <a:lnT w="12240" algn="ctr">
                      <a:solidFill>
                        <a:srgbClr val="FFFFFF"/>
                      </a:solidFill>
                    </a:lnT>
                    <a:lnB w="38160" algn="ctr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defTabSz="914400">
                        <a:lnSpc>
                          <a:spcPct val="100000"/>
                        </a:lnSpc>
                        <a:defRPr/>
                      </a:pPr>
                      <a:r>
                        <a:rPr lang="ru-RU" sz="1200" b="1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Было (п. ФАП №362)</a:t>
                      </a:r>
                      <a:endParaRPr lang="ru-RU" sz="1200" b="0" u="none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91440" marR="91440" anchor="ctr">
                    <a:lnL w="12240" algn="ctr">
                      <a:solidFill>
                        <a:srgbClr val="FFFFFF"/>
                      </a:solidFill>
                    </a:lnL>
                    <a:lnR w="12240" algn="ctr">
                      <a:solidFill>
                        <a:srgbClr val="FFFFFF"/>
                      </a:solidFill>
                    </a:lnR>
                    <a:lnT w="12240" algn="ctr">
                      <a:solidFill>
                        <a:srgbClr val="FFFFFF"/>
                      </a:solidFill>
                    </a:lnT>
                    <a:lnB w="38160" algn="ctr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defTabSz="914400">
                        <a:lnSpc>
                          <a:spcPct val="100000"/>
                        </a:lnSpc>
                        <a:defRPr/>
                      </a:pPr>
                      <a:r>
                        <a:rPr lang="ru-RU" sz="1200" b="1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Стало (п. ФАП №414)</a:t>
                      </a:r>
                      <a:endParaRPr lang="ru-RU" sz="1200" b="0" u="none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91440" marR="91440" anchor="ctr">
                    <a:lnL w="12240" algn="ctr">
                      <a:solidFill>
                        <a:srgbClr val="FFFFFF"/>
                      </a:solidFill>
                    </a:lnL>
                    <a:lnR w="12240" algn="ctr">
                      <a:solidFill>
                        <a:srgbClr val="FFFFFF"/>
                      </a:solidFill>
                    </a:lnR>
                    <a:lnT w="12240" algn="ctr">
                      <a:solidFill>
                        <a:srgbClr val="FFFFFF"/>
                      </a:solidFill>
                    </a:lnT>
                    <a:lnB w="38160" algn="ctr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</a:tr>
              <a:tr h="640080">
                <a:tc>
                  <a:txBody>
                    <a:bodyPr/>
                    <a:p>
                      <a:pPr defTabSz="914400">
                        <a:lnSpc>
                          <a:spcPct val="100000"/>
                        </a:lnSpc>
                        <a:defRPr/>
                      </a:pPr>
                      <a:r>
                        <a:rPr lang="ru-RU" sz="1200" b="1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Язык общения</a:t>
                      </a:r>
                      <a:endParaRPr lang="ru-RU" sz="1200" b="0" u="none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91440" marR="91440" anchor="ctr">
                    <a:lnL w="12240" algn="ctr">
                      <a:solidFill>
                        <a:srgbClr val="FFFFFF"/>
                      </a:solidFill>
                    </a:lnL>
                    <a:lnR w="12240" algn="ctr">
                      <a:solidFill>
                        <a:srgbClr val="FFFFFF"/>
                      </a:solidFill>
                    </a:lnR>
                    <a:lnT w="12240" algn="ctr">
                      <a:solidFill>
                        <a:srgbClr val="FFFFFF"/>
                      </a:solidFill>
                    </a:lnT>
                    <a:lnB w="12240" algn="ctr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defTabSz="914400">
                        <a:lnSpc>
                          <a:spcPct val="100000"/>
                        </a:lnSpc>
                        <a:defRPr/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Русский/английский, выбор при первом выходе на связь (п. 2.10.4)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440" marR="91440" anchor="ctr">
                    <a:lnL w="12240" algn="ctr">
                      <a:solidFill>
                        <a:srgbClr val="FFFFFF"/>
                      </a:solidFill>
                    </a:lnL>
                    <a:lnR w="12240" algn="ctr">
                      <a:solidFill>
                        <a:srgbClr val="FFFFFF"/>
                      </a:solidFill>
                    </a:lnR>
                    <a:lnT w="12240" algn="ctr">
                      <a:solidFill>
                        <a:srgbClr val="FFFFFF"/>
                      </a:solidFill>
                    </a:lnT>
                    <a:lnB w="12240" algn="ctr">
                      <a:solidFill>
                        <a:srgbClr val="FFFFFF"/>
                      </a:solidFill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p>
                      <a:pPr defTabSz="914400">
                        <a:lnSpc>
                          <a:spcPct val="100000"/>
                        </a:lnSpc>
                        <a:defRPr/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Arial"/>
                          <a:ea typeface="Arial"/>
                        </a:rPr>
                        <a:t>Язык сохраняется на протяжении полёта в зоне ответственности пункта (п. 37)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440" marR="91440" anchor="ctr">
                    <a:lnL w="12240" algn="ctr">
                      <a:solidFill>
                        <a:srgbClr val="FFFFFF"/>
                      </a:solidFill>
                    </a:lnL>
                    <a:lnR w="12240" algn="ctr">
                      <a:solidFill>
                        <a:srgbClr val="FFFFFF"/>
                      </a:solidFill>
                    </a:lnR>
                    <a:lnT w="12240" algn="ctr">
                      <a:solidFill>
                        <a:srgbClr val="FFFFFF"/>
                      </a:solidFill>
                    </a:lnT>
                    <a:lnB w="12240" algn="ctr">
                      <a:solidFill>
                        <a:srgbClr val="FFFFFF"/>
                      </a:solidFill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822960">
                <a:tc>
                  <a:txBody>
                    <a:bodyPr/>
                    <a:p>
                      <a:pPr defTabSz="914400">
                        <a:lnSpc>
                          <a:spcPct val="100000"/>
                        </a:lnSpc>
                        <a:defRPr/>
                      </a:pPr>
                      <a:r>
                        <a:rPr lang="ru-RU" sz="1200" b="1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Передача цифр</a:t>
                      </a:r>
                      <a:endParaRPr lang="ru-RU" sz="1200" b="0" u="none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91440" marR="91440" anchor="ctr">
                    <a:lnL w="12240" algn="ctr">
                      <a:solidFill>
                        <a:srgbClr val="FFFFFF"/>
                      </a:solidFill>
                    </a:lnL>
                    <a:lnR w="12240" algn="ctr">
                      <a:solidFill>
                        <a:srgbClr val="FFFFFF"/>
                      </a:solidFill>
                    </a:lnR>
                    <a:lnT w="12240" algn="ctr">
                      <a:solidFill>
                        <a:srgbClr val="FFFFFF"/>
                      </a:solidFill>
                    </a:lnT>
                    <a:lnB w="12240" algn="ctr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defTabSz="914400">
                        <a:lnSpc>
                          <a:spcPct val="100000"/>
                        </a:lnSpc>
                        <a:defRPr/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Первый ноль не произносится для эшелона       &lt;100 (п. 2.3.1)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440" marR="91440" anchor="ctr">
                    <a:lnL w="12240" algn="ctr">
                      <a:solidFill>
                        <a:srgbClr val="FFFFFF"/>
                      </a:solidFill>
                    </a:lnL>
                    <a:lnR w="12240" algn="ctr">
                      <a:solidFill>
                        <a:srgbClr val="FFFFFF"/>
                      </a:solidFill>
                    </a:lnR>
                    <a:lnT w="12240" algn="ctr">
                      <a:solidFill>
                        <a:srgbClr val="FFFFFF"/>
                      </a:solidFill>
                    </a:lnT>
                    <a:lnB w="12240" algn="ctr">
                      <a:solidFill>
                        <a:srgbClr val="FFFFFF"/>
                      </a:solidFill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p>
                      <a:pPr defTabSz="914400">
                        <a:lnSpc>
                          <a:spcPct val="100000"/>
                        </a:lnSpc>
                        <a:defRPr/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Arial"/>
                          <a:ea typeface="Arial"/>
                        </a:rPr>
                        <a:t>Уточнено: правила русского языка для передачи цифр           (п. 11)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440" marR="91440" anchor="ctr">
                    <a:lnL w="12240" algn="ctr">
                      <a:solidFill>
                        <a:srgbClr val="FFFFFF"/>
                      </a:solidFill>
                    </a:lnL>
                    <a:lnR w="12240" algn="ctr">
                      <a:solidFill>
                        <a:srgbClr val="FFFFFF"/>
                      </a:solidFill>
                    </a:lnR>
                    <a:lnT w="12240" algn="ctr">
                      <a:solidFill>
                        <a:srgbClr val="FFFFFF"/>
                      </a:solidFill>
                    </a:lnT>
                    <a:lnB w="12240" algn="ctr">
                      <a:solidFill>
                        <a:srgbClr val="FFFFFF"/>
                      </a:solidFill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1005840">
                <a:tc>
                  <a:txBody>
                    <a:bodyPr/>
                    <a:p>
                      <a:pPr defTabSz="914400">
                        <a:lnSpc>
                          <a:spcPct val="100000"/>
                        </a:lnSpc>
                        <a:defRPr/>
                      </a:pPr>
                      <a:r>
                        <a:rPr lang="ru-RU" sz="1200" b="1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АТИС/МВ-канал</a:t>
                      </a:r>
                      <a:endParaRPr lang="ru-RU" sz="1200" b="0" u="none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91440" marR="91440" anchor="ctr">
                    <a:lnL w="12240" algn="ctr">
                      <a:solidFill>
                        <a:srgbClr val="FFFFFF"/>
                      </a:solidFill>
                    </a:lnL>
                    <a:lnR w="12240" algn="ctr">
                      <a:solidFill>
                        <a:srgbClr val="FFFFFF"/>
                      </a:solidFill>
                    </a:lnR>
                    <a:lnT w="12240" algn="ctr">
                      <a:solidFill>
                        <a:srgbClr val="FFFFFF"/>
                      </a:solidFill>
                    </a:lnT>
                    <a:lnB w="12240" algn="ctr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defTabSz="914400">
                        <a:lnSpc>
                          <a:spcPct val="100000"/>
                        </a:lnSpc>
                        <a:defRPr/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Сообщение о прослушивании при первой связи (п. 2.1.3)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440" marR="91440" anchor="ctr">
                    <a:lnL w="12240" algn="ctr">
                      <a:solidFill>
                        <a:srgbClr val="FFFFFF"/>
                      </a:solidFill>
                    </a:lnL>
                    <a:lnR w="12240" algn="ctr">
                      <a:solidFill>
                        <a:srgbClr val="FFFFFF"/>
                      </a:solidFill>
                    </a:lnR>
                    <a:lnT w="12240" algn="ctr">
                      <a:solidFill>
                        <a:srgbClr val="FFFFFF"/>
                      </a:solidFill>
                    </a:lnT>
                    <a:lnB w="12240" algn="ctr">
                      <a:solidFill>
                        <a:srgbClr val="FFFFFF"/>
                      </a:solidFill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p>
                      <a:pPr defTabSz="914400">
                        <a:lnSpc>
                          <a:spcPct val="100000"/>
                        </a:lnSpc>
                        <a:defRPr/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Arial"/>
                          <a:ea typeface="Arial"/>
                        </a:rPr>
                        <a:t>Аналогично, уточнено про секторы подхода (п. 6)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440" marR="91440" anchor="ctr">
                    <a:lnL w="12240" algn="ctr">
                      <a:solidFill>
                        <a:srgbClr val="FFFFFF"/>
                      </a:solidFill>
                    </a:lnL>
                    <a:lnR w="12240" algn="ctr">
                      <a:solidFill>
                        <a:srgbClr val="FFFFFF"/>
                      </a:solidFill>
                    </a:lnR>
                    <a:lnT w="12240" algn="ctr">
                      <a:solidFill>
                        <a:srgbClr val="FFFFFF"/>
                      </a:solidFill>
                    </a:lnT>
                    <a:lnB w="12240" algn="ctr">
                      <a:solidFill>
                        <a:srgbClr val="FFFFFF"/>
                      </a:solidFill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822960">
                <a:tc>
                  <a:txBody>
                    <a:bodyPr/>
                    <a:p>
                      <a:pPr defTabSz="914400">
                        <a:lnSpc>
                          <a:spcPct val="100000"/>
                        </a:lnSpc>
                        <a:defRPr/>
                      </a:pPr>
                      <a:r>
                        <a:rPr lang="ru-RU" sz="1200" b="1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Качество связи</a:t>
                      </a:r>
                      <a:endParaRPr lang="ru-RU" sz="1200" b="0" u="none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91440" marR="91440" anchor="ctr">
                    <a:lnL w="12240" algn="ctr">
                      <a:solidFill>
                        <a:srgbClr val="FFFFFF"/>
                      </a:solidFill>
                    </a:lnL>
                    <a:lnR w="12240" algn="ctr">
                      <a:solidFill>
                        <a:srgbClr val="FFFFFF"/>
                      </a:solidFill>
                    </a:lnR>
                    <a:lnT w="12240" algn="ctr">
                      <a:solidFill>
                        <a:srgbClr val="FFFFFF"/>
                      </a:solidFill>
                    </a:lnT>
                    <a:lnB w="12240" algn="ctr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defTabSz="914400">
                        <a:lnSpc>
                          <a:spcPct val="100000"/>
                        </a:lnSpc>
                        <a:defRPr/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Проверка по степени смысловой разборчивости речи (п. 2.15.3)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440" marR="91440" anchor="ctr">
                    <a:lnL w="12240" algn="ctr">
                      <a:solidFill>
                        <a:srgbClr val="FFFFFF"/>
                      </a:solidFill>
                    </a:lnL>
                    <a:lnR w="12240" algn="ctr">
                      <a:solidFill>
                        <a:srgbClr val="FFFFFF"/>
                      </a:solidFill>
                    </a:lnR>
                    <a:lnT w="12240" algn="ctr">
                      <a:solidFill>
                        <a:srgbClr val="FFFFFF"/>
                      </a:solidFill>
                    </a:lnT>
                    <a:lnB w="12240" algn="ctr">
                      <a:solidFill>
                        <a:srgbClr val="FFFFFF"/>
                      </a:solidFill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p>
                      <a:pPr defTabSz="914400">
                        <a:lnSpc>
                          <a:spcPct val="100000"/>
                        </a:lnSpc>
                        <a:defRPr/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Arial"/>
                          <a:ea typeface="Arial"/>
                        </a:rPr>
                        <a:t>Положение отсутствует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440" marR="91440" anchor="ctr">
                    <a:lnL w="12240" algn="ctr">
                      <a:solidFill>
                        <a:srgbClr val="FFFFFF"/>
                      </a:solidFill>
                    </a:lnL>
                    <a:lnR w="12240" algn="ctr">
                      <a:solidFill>
                        <a:srgbClr val="FFFFFF"/>
                      </a:solidFill>
                    </a:lnR>
                    <a:lnT w="12240" algn="ctr">
                      <a:solidFill>
                        <a:srgbClr val="FFFFFF"/>
                      </a:solidFill>
                    </a:lnT>
                    <a:lnB w="12240" algn="ctr">
                      <a:solidFill>
                        <a:srgbClr val="FFFFFF"/>
                      </a:solidFill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2" name="" descr=""/>
          <p:cNvPicPr/>
          <p:nvPr/>
        </p:nvPicPr>
        <p:blipFill>
          <a:blip r:embed="rId4"/>
          <a:stretch/>
        </p:blipFill>
        <p:spPr bwMode="auto">
          <a:xfrm>
            <a:off x="9498600" y="5325120"/>
            <a:ext cx="2680560" cy="150768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>
            <a:alphaModFix amt="99000"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 bwMode="auto">
          <a:xfrm>
            <a:off x="1590120" y="179280"/>
            <a:ext cx="9077760" cy="1296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numCol="1" spcCol="0" anchor="b">
            <a:normAutofit fontScale="92500" lnSpcReduction="9999"/>
          </a:bodyPr>
          <a:p>
            <a:pPr indent="0" algn="ctr" defTabSz="914400">
              <a:lnSpc>
                <a:spcPct val="90000"/>
              </a:lnSpc>
              <a:buNone/>
              <a:defRPr/>
            </a:pPr>
            <a:r>
              <a:rPr lang="ru-RU" sz="2000" b="1" u="none" strike="noStrike">
                <a:solidFill>
                  <a:schemeClr val="dk1"/>
                </a:solidFill>
                <a:latin typeface="Times New Roman"/>
                <a:ea typeface="Times New Roman"/>
              </a:rPr>
              <a:t>Межрегиональное территориальное управление</a:t>
            </a:r>
            <a:endParaRPr lang="ru-RU" sz="2000" b="0" u="none" strike="noStrike">
              <a:solidFill>
                <a:schemeClr val="dk1"/>
              </a:solidFill>
              <a:latin typeface="Arial"/>
            </a:endParaRPr>
          </a:p>
          <a:p>
            <a:pPr indent="0" algn="ctr" defTabSz="914400">
              <a:lnSpc>
                <a:spcPct val="90000"/>
              </a:lnSpc>
              <a:buNone/>
              <a:defRPr/>
            </a:pPr>
            <a:r>
              <a:rPr lang="ru-RU" sz="2000" b="1" u="none" strike="noStrike">
                <a:solidFill>
                  <a:schemeClr val="dk1"/>
                </a:solidFill>
                <a:latin typeface="Times New Roman"/>
                <a:ea typeface="Times New Roman"/>
              </a:rPr>
              <a:t> </a:t>
            </a:r>
            <a:r>
              <a:rPr lang="ru-RU" sz="2000" b="1" u="none" strike="noStrike">
                <a:solidFill>
                  <a:schemeClr val="dk1"/>
                </a:solidFill>
                <a:latin typeface="Times New Roman"/>
                <a:ea typeface="Times New Roman"/>
              </a:rPr>
              <a:t>Федеральной службы по надзору в сфере транспорта </a:t>
            </a:r>
            <a:endParaRPr lang="ru-RU" sz="2000" b="0" u="none" strike="noStrike">
              <a:solidFill>
                <a:schemeClr val="dk1"/>
              </a:solidFill>
              <a:latin typeface="Arial"/>
            </a:endParaRPr>
          </a:p>
          <a:p>
            <a:pPr indent="0" algn="ctr" defTabSz="914400">
              <a:lnSpc>
                <a:spcPct val="90000"/>
              </a:lnSpc>
              <a:buNone/>
              <a:defRPr/>
            </a:pPr>
            <a:r>
              <a:rPr lang="ru-RU" sz="2000" b="1" u="none" strike="noStrike">
                <a:solidFill>
                  <a:schemeClr val="dk1"/>
                </a:solidFill>
                <a:latin typeface="Times New Roman"/>
                <a:ea typeface="Times New Roman"/>
              </a:rPr>
              <a:t>по Южному федеральному округу </a:t>
            </a:r>
            <a:endParaRPr lang="ru-RU" sz="2000" b="0" u="none" strike="noStrike">
              <a:solidFill>
                <a:schemeClr val="dk1"/>
              </a:solidFill>
              <a:latin typeface="Arial"/>
            </a:endParaRPr>
          </a:p>
          <a:p>
            <a:pPr indent="0" algn="ctr" defTabSz="914400">
              <a:lnSpc>
                <a:spcPct val="90000"/>
              </a:lnSpc>
              <a:buNone/>
              <a:defRPr/>
            </a:pPr>
            <a:r>
              <a:rPr lang="ru-RU" sz="2000" b="1" u="none" strike="noStrike">
                <a:solidFill>
                  <a:schemeClr val="dk1"/>
                </a:solidFill>
                <a:latin typeface="Times New Roman"/>
                <a:ea typeface="Times New Roman"/>
              </a:rPr>
              <a:t>(МТУ Ространснадзора по ЮФО)</a:t>
            </a:r>
            <a:endParaRPr lang="ru-RU" sz="2000" b="0" u="none" strike="noStrike">
              <a:solidFill>
                <a:schemeClr val="dk1"/>
              </a:solidFill>
              <a:latin typeface="Arial"/>
            </a:endParaRPr>
          </a:p>
          <a:p>
            <a:pPr indent="0" algn="ctr" defTabSz="914400">
              <a:lnSpc>
                <a:spcPct val="90000"/>
              </a:lnSpc>
              <a:buNone/>
              <a:defRPr/>
            </a:pPr>
            <a:r>
              <a:rPr lang="ru-RU" sz="2000" b="1" u="none" strike="noStrike">
                <a:solidFill>
                  <a:schemeClr val="dk1"/>
                </a:solidFill>
                <a:latin typeface="Times New Roman"/>
                <a:ea typeface="Times New Roman"/>
              </a:rPr>
              <a:t> </a:t>
            </a:r>
            <a:r>
              <a:rPr lang="ru-RU" sz="2000" b="1" u="none" strike="noStrike">
                <a:solidFill>
                  <a:schemeClr val="dk1"/>
                </a:solidFill>
                <a:latin typeface="Times New Roman"/>
                <a:ea typeface="Times New Roman"/>
              </a:rPr>
              <a:t>г. Ростов-на-Дону</a:t>
            </a:r>
            <a:endParaRPr lang="ru-RU" sz="2000" b="0" u="none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subTitle"/>
          </p:nvPr>
        </p:nvSpPr>
        <p:spPr bwMode="auto">
          <a:xfrm>
            <a:off x="1523880" y="2023200"/>
            <a:ext cx="6305039" cy="4582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numCol="1" spcCol="0" anchor="t">
            <a:norm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  <a:defRPr/>
            </a:pPr>
            <a:r>
              <a:rPr lang="ru-RU" sz="1400" b="1" u="none" strike="noStrike">
                <a:solidFill>
                  <a:srgbClr val="000000"/>
                </a:solidFill>
                <a:latin typeface="Times New Roman"/>
                <a:ea typeface="Times New Roman"/>
              </a:rPr>
              <a:t>Приказ №139 (2005) → Приказ №381 (2025) </a:t>
            </a:r>
            <a:r>
              <a:rPr lang="ru-RU" sz="1400" b="0" u="none" strike="noStrike">
                <a:solidFill>
                  <a:srgbClr val="000000"/>
                </a:solidFill>
                <a:latin typeface="Times New Roman"/>
                <a:ea typeface="Times New Roman"/>
              </a:rPr>
              <a:t>об установлении особенностей режима рабочего времени и времени отдыха специалистов авиационного персонала гражданской авиации, труд которых непосредственно связан с движением гражданских воздушных судов</a:t>
            </a:r>
            <a:endParaRPr sz="1400" b="0" u="none" strike="noStrike">
              <a:solidFill>
                <a:srgbClr val="FFFFFF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  <a:defRPr/>
            </a:pPr>
            <a:r>
              <a:rPr lang="ru-RU" sz="1400" b="1" u="none" strike="noStrike">
                <a:solidFill>
                  <a:srgbClr val="000000"/>
                </a:solidFill>
                <a:latin typeface="Times New Roman"/>
                <a:ea typeface="Times New Roman"/>
              </a:rPr>
              <a:t>Старый документ:</a:t>
            </a:r>
            <a:r>
              <a:rPr lang="ru-RU" sz="1400" b="0" u="none" strike="noStrike">
                <a:solidFill>
                  <a:srgbClr val="000000"/>
                </a:solidFill>
                <a:latin typeface="Times New Roman"/>
                <a:ea typeface="Times New Roman"/>
              </a:rPr>
              <a:t> Приказ от 21.11.2005 №139</a:t>
            </a:r>
            <a:endParaRPr sz="1400" b="0" u="none" strike="noStrike">
              <a:solidFill>
                <a:srgbClr val="FFFFFF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  <a:defRPr/>
            </a:pPr>
            <a:r>
              <a:rPr lang="ru-RU" sz="1400" b="1" u="none" strike="noStrike">
                <a:solidFill>
                  <a:srgbClr val="000000"/>
                </a:solidFill>
                <a:latin typeface="Times New Roman"/>
                <a:ea typeface="Times New Roman"/>
              </a:rPr>
              <a:t>Новый документ:</a:t>
            </a:r>
            <a:r>
              <a:rPr lang="ru-RU" sz="1400" b="0" u="none" strike="noStrike">
                <a:solidFill>
                  <a:srgbClr val="000000"/>
                </a:solidFill>
                <a:latin typeface="Times New Roman"/>
                <a:ea typeface="Times New Roman"/>
              </a:rPr>
              <a:t> Приказ от 10.11.2025 №381</a:t>
            </a:r>
            <a:endParaRPr sz="1400" b="0" u="none" strike="noStrike">
              <a:solidFill>
                <a:srgbClr val="FFFFFF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  <a:defRPr/>
            </a:pPr>
            <a:r>
              <a:rPr lang="ru-RU" sz="1400" b="1" u="none" strike="noStrike">
                <a:solidFill>
                  <a:srgbClr val="000000"/>
                </a:solidFill>
                <a:latin typeface="Times New Roman"/>
                <a:ea typeface="Times New Roman"/>
              </a:rPr>
              <a:t>Срок действия:</a:t>
            </a:r>
            <a:r>
              <a:rPr lang="ru-RU" sz="1400" b="0" u="none" strike="noStrike">
                <a:solidFill>
                  <a:srgbClr val="000000"/>
                </a:solidFill>
                <a:latin typeface="Times New Roman"/>
                <a:ea typeface="Times New Roman"/>
              </a:rPr>
              <a:t> до 01.03.2032</a:t>
            </a:r>
            <a:endParaRPr sz="1400" b="0" u="none" strike="noStrike">
              <a:solidFill>
                <a:srgbClr val="FFFFFF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  <a:defRPr/>
            </a:pPr>
            <a:r>
              <a:rPr lang="ru-RU" sz="1400" b="1" u="none" strike="noStrike">
                <a:solidFill>
                  <a:srgbClr val="000000"/>
                </a:solidFill>
                <a:latin typeface="Times New Roman"/>
                <a:ea typeface="Times New Roman"/>
              </a:rPr>
              <a:t>Ключевые изменения:</a:t>
            </a:r>
            <a:endParaRPr sz="1400" b="0" u="none" strike="noStrike">
              <a:solidFill>
                <a:srgbClr val="FFFFFF"/>
              </a:solidFill>
              <a:latin typeface="Arial"/>
            </a:endParaRPr>
          </a:p>
          <a:p>
            <a:pPr marL="206640" indent="-20664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  <a:defRPr/>
            </a:pPr>
            <a:r>
              <a:rPr lang="ru-RU" sz="1400" b="0" u="none" strike="noStrike">
                <a:solidFill>
                  <a:srgbClr val="000000"/>
                </a:solidFill>
                <a:latin typeface="Times New Roman"/>
                <a:ea typeface="Times New Roman"/>
              </a:rPr>
              <a:t>Круг регулируемых лиц: добавлены внешние пилоты БВС, диспетчеры УВД, </a:t>
            </a:r>
            <a:endParaRPr sz="1400" b="0" u="none" strike="noStrike">
              <a:solidFill>
                <a:srgbClr val="FFFFFF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  <a:defRPr/>
            </a:pPr>
            <a:r>
              <a:rPr lang="ru-RU" sz="1400" b="0" u="none" strike="noStrike">
                <a:solidFill>
                  <a:srgbClr val="000000"/>
                </a:solidFill>
                <a:latin typeface="Times New Roman"/>
                <a:ea typeface="Times New Roman"/>
              </a:rPr>
              <a:t>специалисты ТО (преамбула)</a:t>
            </a:r>
            <a:endParaRPr sz="1400" b="0" u="none" strike="noStrike">
              <a:solidFill>
                <a:srgbClr val="FFFFFF"/>
              </a:solidFill>
              <a:latin typeface="Arial"/>
            </a:endParaRPr>
          </a:p>
          <a:p>
            <a:pPr marL="206640" indent="-20664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  <a:defRPr/>
            </a:pPr>
            <a:r>
              <a:rPr lang="ru-RU" sz="1400" b="0" u="none" strike="noStrike">
                <a:solidFill>
                  <a:srgbClr val="000000"/>
                </a:solidFill>
                <a:latin typeface="Times New Roman"/>
                <a:ea typeface="Times New Roman"/>
              </a:rPr>
              <a:t>Еженедельный отдых: не менее 42 часов, включая две местные ночи (п. 56)</a:t>
            </a:r>
            <a:endParaRPr sz="1400" b="0" u="none" strike="noStrike">
              <a:solidFill>
                <a:srgbClr val="FFFFFF"/>
              </a:solidFill>
              <a:latin typeface="Arial"/>
            </a:endParaRPr>
          </a:p>
          <a:p>
            <a:pPr marL="206640" indent="-20664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  <a:defRPr/>
            </a:pPr>
            <a:r>
              <a:rPr lang="ru-RU" sz="1400" b="0" u="none" strike="noStrike">
                <a:solidFill>
                  <a:srgbClr val="000000"/>
                </a:solidFill>
                <a:latin typeface="Times New Roman"/>
                <a:ea typeface="Times New Roman"/>
              </a:rPr>
              <a:t>Время ожидания во внебазовом аэропорту: 1 час за каждые 4 часа ожидания (п. 23)</a:t>
            </a:r>
            <a:endParaRPr sz="1400" b="0" u="none" strike="noStrike">
              <a:solidFill>
                <a:srgbClr val="FFFFFF"/>
              </a:solidFill>
              <a:latin typeface="Arial"/>
            </a:endParaRPr>
          </a:p>
          <a:p>
            <a:pPr marL="206640" indent="-20664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  <a:defRPr/>
            </a:pPr>
            <a:r>
              <a:rPr lang="ru-RU" sz="1400" b="0" u="none" strike="noStrike">
                <a:solidFill>
                  <a:srgbClr val="000000"/>
                </a:solidFill>
                <a:latin typeface="Times New Roman"/>
                <a:ea typeface="Times New Roman"/>
              </a:rPr>
              <a:t>Разделение полётной смены на две части с письменного согласия (п. 25)</a:t>
            </a:r>
            <a:endParaRPr sz="1400" b="0" u="none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05" name="" descr=""/>
          <p:cNvPicPr/>
          <p:nvPr/>
        </p:nvPicPr>
        <p:blipFill>
          <a:blip r:embed="rId3"/>
          <a:stretch/>
        </p:blipFill>
        <p:spPr bwMode="auto">
          <a:xfrm>
            <a:off x="226440" y="27720"/>
            <a:ext cx="713879" cy="7999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07" name="" descr=""/>
          <p:cNvPicPr/>
          <p:nvPr/>
        </p:nvPicPr>
        <p:blipFill>
          <a:blip r:embed="rId4"/>
          <a:stretch/>
        </p:blipFill>
        <p:spPr bwMode="auto">
          <a:xfrm>
            <a:off x="9074160" y="4762800"/>
            <a:ext cx="3100320" cy="2066759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>
            <a:alphaModFix amt="99000"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 bwMode="auto">
          <a:xfrm>
            <a:off x="1590120" y="179280"/>
            <a:ext cx="9077760" cy="1296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numCol="1" spcCol="0" anchor="b">
            <a:normAutofit fontScale="92500" lnSpcReduction="9999"/>
          </a:bodyPr>
          <a:p>
            <a:pPr indent="0" algn="ctr" defTabSz="914400">
              <a:lnSpc>
                <a:spcPct val="90000"/>
              </a:lnSpc>
              <a:buNone/>
              <a:defRPr/>
            </a:pPr>
            <a:r>
              <a:rPr lang="ru-RU" sz="2000" b="1" u="none" strike="noStrike">
                <a:solidFill>
                  <a:schemeClr val="dk1"/>
                </a:solidFill>
                <a:latin typeface="Times New Roman"/>
                <a:ea typeface="Times New Roman"/>
              </a:rPr>
              <a:t>Межрегиональное территориальное управление</a:t>
            </a:r>
            <a:endParaRPr lang="ru-RU" sz="2000" b="0" u="none" strike="noStrike">
              <a:solidFill>
                <a:schemeClr val="dk1"/>
              </a:solidFill>
              <a:latin typeface="Arial"/>
            </a:endParaRPr>
          </a:p>
          <a:p>
            <a:pPr indent="0" algn="ctr" defTabSz="914400">
              <a:lnSpc>
                <a:spcPct val="90000"/>
              </a:lnSpc>
              <a:buNone/>
              <a:defRPr/>
            </a:pPr>
            <a:r>
              <a:rPr lang="ru-RU" sz="2000" b="1" u="none" strike="noStrike">
                <a:solidFill>
                  <a:schemeClr val="dk1"/>
                </a:solidFill>
                <a:latin typeface="Times New Roman"/>
                <a:ea typeface="Times New Roman"/>
              </a:rPr>
              <a:t> </a:t>
            </a:r>
            <a:r>
              <a:rPr lang="ru-RU" sz="2000" b="1" u="none" strike="noStrike">
                <a:solidFill>
                  <a:schemeClr val="dk1"/>
                </a:solidFill>
                <a:latin typeface="Times New Roman"/>
                <a:ea typeface="Times New Roman"/>
              </a:rPr>
              <a:t>Федеральной службы по надзору в сфере транспорта </a:t>
            </a:r>
            <a:endParaRPr lang="ru-RU" sz="2000" b="0" u="none" strike="noStrike">
              <a:solidFill>
                <a:schemeClr val="dk1"/>
              </a:solidFill>
              <a:latin typeface="Arial"/>
            </a:endParaRPr>
          </a:p>
          <a:p>
            <a:pPr indent="0" algn="ctr" defTabSz="914400">
              <a:lnSpc>
                <a:spcPct val="90000"/>
              </a:lnSpc>
              <a:buNone/>
              <a:defRPr/>
            </a:pPr>
            <a:r>
              <a:rPr lang="ru-RU" sz="2000" b="1" u="none" strike="noStrike">
                <a:solidFill>
                  <a:schemeClr val="dk1"/>
                </a:solidFill>
                <a:latin typeface="Times New Roman"/>
                <a:ea typeface="Times New Roman"/>
              </a:rPr>
              <a:t>по Южному федеральному округу </a:t>
            </a:r>
            <a:endParaRPr lang="ru-RU" sz="2000" b="0" u="none" strike="noStrike">
              <a:solidFill>
                <a:schemeClr val="dk1"/>
              </a:solidFill>
              <a:latin typeface="Arial"/>
            </a:endParaRPr>
          </a:p>
          <a:p>
            <a:pPr indent="0" algn="ctr" defTabSz="914400">
              <a:lnSpc>
                <a:spcPct val="90000"/>
              </a:lnSpc>
              <a:buNone/>
              <a:defRPr/>
            </a:pPr>
            <a:r>
              <a:rPr lang="ru-RU" sz="2000" b="1" u="none" strike="noStrike">
                <a:solidFill>
                  <a:schemeClr val="dk1"/>
                </a:solidFill>
                <a:latin typeface="Times New Roman"/>
                <a:ea typeface="Times New Roman"/>
              </a:rPr>
              <a:t>(МТУ Ространснадзора по ЮФО)</a:t>
            </a:r>
            <a:endParaRPr lang="ru-RU" sz="2000" b="0" u="none" strike="noStrike">
              <a:solidFill>
                <a:schemeClr val="dk1"/>
              </a:solidFill>
              <a:latin typeface="Arial"/>
            </a:endParaRPr>
          </a:p>
          <a:p>
            <a:pPr indent="0" algn="ctr" defTabSz="914400">
              <a:lnSpc>
                <a:spcPct val="90000"/>
              </a:lnSpc>
              <a:buNone/>
              <a:defRPr/>
            </a:pPr>
            <a:r>
              <a:rPr lang="ru-RU" sz="2000" b="1" u="none" strike="noStrike">
                <a:solidFill>
                  <a:schemeClr val="dk1"/>
                </a:solidFill>
                <a:latin typeface="Times New Roman"/>
                <a:ea typeface="Times New Roman"/>
              </a:rPr>
              <a:t> </a:t>
            </a:r>
            <a:r>
              <a:rPr lang="ru-RU" sz="2000" b="1" u="none" strike="noStrike">
                <a:solidFill>
                  <a:schemeClr val="dk1"/>
                </a:solidFill>
                <a:latin typeface="Times New Roman"/>
                <a:ea typeface="Times New Roman"/>
              </a:rPr>
              <a:t>г. Ростов-на-Дону</a:t>
            </a:r>
            <a:endParaRPr lang="ru-RU" sz="2000" b="0" u="none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subTitle"/>
          </p:nvPr>
        </p:nvSpPr>
        <p:spPr bwMode="auto">
          <a:xfrm>
            <a:off x="1523880" y="2023200"/>
            <a:ext cx="7031160" cy="4582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numCol="1" spcCol="0" anchor="t">
            <a:normAutofit/>
          </a:bodyPr>
          <a:p>
            <a:pPr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  <a:defRPr/>
            </a:pPr>
            <a:r>
              <a:rPr lang="ru-RU" sz="1200" b="1" u="none" strike="noStrike">
                <a:solidFill>
                  <a:srgbClr val="000000"/>
                </a:solidFill>
                <a:latin typeface="Arial"/>
                <a:ea typeface="Arial"/>
              </a:rPr>
              <a:t>Детали изменений по пунктам (Приказ №139 → №381)</a:t>
            </a:r>
            <a:endParaRPr lang="ru-RU" sz="1200" b="0" u="none" strike="noStrike">
              <a:solidFill>
                <a:srgbClr val="FFFFFF"/>
              </a:solidFill>
              <a:latin typeface="Arial"/>
            </a:endParaRPr>
          </a:p>
          <a:p>
            <a:pPr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  <a:defRPr/>
            </a:pPr>
            <a:endParaRPr lang="ru-RU" sz="1200" b="0" u="none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10" name="" descr=""/>
          <p:cNvPicPr/>
          <p:nvPr/>
        </p:nvPicPr>
        <p:blipFill>
          <a:blip r:embed="rId3"/>
          <a:stretch/>
        </p:blipFill>
        <p:spPr bwMode="auto">
          <a:xfrm>
            <a:off x="226440" y="27720"/>
            <a:ext cx="713879" cy="799920"/>
          </a:xfrm>
          <a:prstGeom prst="rect">
            <a:avLst/>
          </a:prstGeom>
          <a:noFill/>
          <a:ln w="0">
            <a:noFill/>
          </a:ln>
        </p:spPr>
      </p:pic>
      <p:graphicFrame>
        <p:nvGraphicFramePr>
          <p:cNvPr id="112" name=""/>
          <p:cNvGraphicFramePr>
            <a:graphicFrameLocks xmlns:a="http://schemas.openxmlformats.org/drawingml/2006/main"/>
          </p:cNvGraphicFramePr>
          <p:nvPr/>
        </p:nvGraphicFramePr>
        <p:xfrm>
          <a:off x="583560" y="2279520"/>
          <a:ext cx="8013960" cy="4076280"/>
        </p:xfrm>
        <a:graphic>
          <a:graphicData uri="http://schemas.openxmlformats.org/drawingml/2006/table">
            <a:tbl>
              <a:tblPr firstRow="0" firstCol="0" lastRow="0" lastCol="0" bandRow="0" bandCol="0"/>
              <a:tblGrid>
                <a:gridCol w="1980000"/>
                <a:gridCol w="2170080"/>
                <a:gridCol w="3863880"/>
              </a:tblGrid>
              <a:tr h="492480">
                <a:tc>
                  <a:txBody>
                    <a:bodyPr/>
                    <a:p>
                      <a:pPr defTabSz="914400">
                        <a:lnSpc>
                          <a:spcPct val="100000"/>
                        </a:lnSpc>
                        <a:defRPr/>
                      </a:pPr>
                      <a:r>
                        <a:rPr lang="ru-RU" sz="1200" b="1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Параметр</a:t>
                      </a:r>
                      <a:endParaRPr lang="ru-RU" sz="1200" b="0" u="none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91440" marR="91440" anchor="ctr">
                    <a:lnL w="12240" algn="ctr">
                      <a:solidFill>
                        <a:srgbClr val="FFFFFF"/>
                      </a:solidFill>
                    </a:lnL>
                    <a:lnR w="12240" algn="ctr">
                      <a:solidFill>
                        <a:srgbClr val="FFFFFF"/>
                      </a:solidFill>
                    </a:lnR>
                    <a:lnT w="12240" algn="ctr">
                      <a:solidFill>
                        <a:srgbClr val="FFFFFF"/>
                      </a:solidFill>
                    </a:lnT>
                    <a:lnB w="38160" algn="ctr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defTabSz="914400">
                        <a:lnSpc>
                          <a:spcPct val="100000"/>
                        </a:lnSpc>
                        <a:defRPr/>
                      </a:pPr>
                      <a:r>
                        <a:rPr lang="ru-RU" sz="1200" b="1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Было (п. Приказа №139)</a:t>
                      </a:r>
                      <a:endParaRPr lang="ru-RU" sz="1200" b="0" u="none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91440" marR="91440" anchor="ctr">
                    <a:lnL w="12240" algn="ctr">
                      <a:solidFill>
                        <a:srgbClr val="FFFFFF"/>
                      </a:solidFill>
                    </a:lnL>
                    <a:lnR w="12240" algn="ctr">
                      <a:solidFill>
                        <a:srgbClr val="FFFFFF"/>
                      </a:solidFill>
                    </a:lnR>
                    <a:lnT w="12240" algn="ctr">
                      <a:solidFill>
                        <a:srgbClr val="FFFFFF"/>
                      </a:solidFill>
                    </a:lnT>
                    <a:lnB w="38160" algn="ctr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defTabSz="914400">
                        <a:lnSpc>
                          <a:spcPct val="100000"/>
                        </a:lnSpc>
                        <a:defRPr/>
                      </a:pPr>
                      <a:r>
                        <a:rPr lang="ru-RU" sz="1200" b="1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Стало (п. Приказа №381)</a:t>
                      </a:r>
                      <a:endParaRPr lang="ru-RU" sz="1200" b="0" u="none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91440" marR="91440" anchor="ctr">
                    <a:lnL w="12240" algn="ctr">
                      <a:solidFill>
                        <a:srgbClr val="FFFFFF"/>
                      </a:solidFill>
                    </a:lnL>
                    <a:lnR w="12240" algn="ctr">
                      <a:solidFill>
                        <a:srgbClr val="FFFFFF"/>
                      </a:solidFill>
                    </a:lnR>
                    <a:lnT w="12240" algn="ctr">
                      <a:solidFill>
                        <a:srgbClr val="FFFFFF"/>
                      </a:solidFill>
                    </a:lnT>
                    <a:lnB w="38160" algn="ctr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</a:tr>
              <a:tr h="849960">
                <a:tc>
                  <a:txBody>
                    <a:bodyPr/>
                    <a:p>
                      <a:pPr defTabSz="914400">
                        <a:lnSpc>
                          <a:spcPct val="100000"/>
                        </a:lnSpc>
                        <a:defRPr/>
                      </a:pPr>
                      <a:r>
                        <a:rPr lang="ru-RU" sz="1200" b="1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Норма раб. недели</a:t>
                      </a:r>
                      <a:endParaRPr lang="ru-RU" sz="1200" b="0" u="none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91440" marR="91440" anchor="ctr">
                    <a:lnL w="12240" algn="ctr">
                      <a:solidFill>
                        <a:srgbClr val="FFFFFF"/>
                      </a:solidFill>
                    </a:lnL>
                    <a:lnR w="12240" algn="ctr">
                      <a:solidFill>
                        <a:srgbClr val="FFFFFF"/>
                      </a:solidFill>
                    </a:lnR>
                    <a:lnT w="12240" algn="ctr">
                      <a:solidFill>
                        <a:srgbClr val="FFFFFF"/>
                      </a:solidFill>
                    </a:lnT>
                    <a:lnB w="12240" algn="ctr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defTabSz="914400">
                        <a:lnSpc>
                          <a:spcPct val="100000"/>
                        </a:lnSpc>
                        <a:defRPr/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36 ч (лётный экипаж),               40 ч (бортпроводники)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440" marR="91440" anchor="ctr">
                    <a:lnL w="12240" algn="ctr">
                      <a:solidFill>
                        <a:srgbClr val="FFFFFF"/>
                      </a:solidFill>
                    </a:lnL>
                    <a:lnR w="12240" algn="ctr">
                      <a:solidFill>
                        <a:srgbClr val="FFFFFF"/>
                      </a:solidFill>
                    </a:lnR>
                    <a:lnT w="12240" algn="ctr">
                      <a:solidFill>
                        <a:srgbClr val="FFFFFF"/>
                      </a:solidFill>
                    </a:lnT>
                    <a:lnB w="12240" algn="ctr">
                      <a:solidFill>
                        <a:srgbClr val="FFFFFF"/>
                      </a:solidFill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p>
                      <a:pPr defTabSz="914400">
                        <a:lnSpc>
                          <a:spcPct val="100000"/>
                        </a:lnSpc>
                        <a:defRPr/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Arial"/>
                          <a:ea typeface="Arial"/>
                        </a:rPr>
                        <a:t>36 ч (лётный, внеш. пилоты, УВД),                               40 ч (каб. экипаж, ТО) (п. 5)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440" marR="91440" anchor="ctr">
                    <a:lnL w="12240" algn="ctr">
                      <a:solidFill>
                        <a:srgbClr val="FFFFFF"/>
                      </a:solidFill>
                    </a:lnL>
                    <a:lnR w="12240" algn="ctr">
                      <a:solidFill>
                        <a:srgbClr val="FFFFFF"/>
                      </a:solidFill>
                    </a:lnR>
                    <a:lnT w="12240" algn="ctr">
                      <a:solidFill>
                        <a:srgbClr val="FFFFFF"/>
                      </a:solidFill>
                    </a:lnT>
                    <a:lnB w="12240" algn="ctr">
                      <a:solidFill>
                        <a:srgbClr val="FFFFFF"/>
                      </a:solidFill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1120320">
                <a:tc>
                  <a:txBody>
                    <a:bodyPr/>
                    <a:p>
                      <a:pPr defTabSz="914400">
                        <a:lnSpc>
                          <a:spcPct val="100000"/>
                        </a:lnSpc>
                        <a:defRPr/>
                      </a:pPr>
                      <a:r>
                        <a:rPr lang="ru-RU" sz="1200" b="1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Суммированный учёт</a:t>
                      </a:r>
                      <a:endParaRPr lang="ru-RU" sz="1200" b="0" u="none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91440" marR="91440" anchor="ctr">
                    <a:lnL w="12240" algn="ctr">
                      <a:solidFill>
                        <a:srgbClr val="FFFFFF"/>
                      </a:solidFill>
                    </a:lnL>
                    <a:lnR w="12240" algn="ctr">
                      <a:solidFill>
                        <a:srgbClr val="FFFFFF"/>
                      </a:solidFill>
                    </a:lnR>
                    <a:lnT w="12240" algn="ctr">
                      <a:solidFill>
                        <a:srgbClr val="FFFFFF"/>
                      </a:solidFill>
                    </a:lnT>
                    <a:lnB w="12240" algn="ctr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defTabSz="914400">
                        <a:lnSpc>
                          <a:spcPct val="100000"/>
                        </a:lnSpc>
                        <a:defRPr/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Учёт мнения представителей работников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440" marR="91440" anchor="ctr">
                    <a:lnL w="12240" algn="ctr">
                      <a:solidFill>
                        <a:srgbClr val="FFFFFF"/>
                      </a:solidFill>
                    </a:lnL>
                    <a:lnR w="12240" algn="ctr">
                      <a:solidFill>
                        <a:srgbClr val="FFFFFF"/>
                      </a:solidFill>
                    </a:lnR>
                    <a:lnT w="12240" algn="ctr">
                      <a:solidFill>
                        <a:srgbClr val="FFFFFF"/>
                      </a:solidFill>
                    </a:lnT>
                    <a:lnB w="12240" algn="ctr">
                      <a:solidFill>
                        <a:srgbClr val="FFFFFF"/>
                      </a:solidFill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p>
                      <a:pPr defTabSz="914400">
                        <a:lnSpc>
                          <a:spcPct val="100000"/>
                        </a:lnSpc>
                        <a:defRPr/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Arial"/>
                          <a:ea typeface="Arial"/>
                        </a:rPr>
                        <a:t>Локальный акт работодателя + мнение представителей (п. 6)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440" marR="91440" anchor="ctr">
                    <a:lnL w="12240" algn="ctr">
                      <a:solidFill>
                        <a:srgbClr val="FFFFFF"/>
                      </a:solidFill>
                    </a:lnL>
                    <a:lnR w="12240" algn="ctr">
                      <a:solidFill>
                        <a:srgbClr val="FFFFFF"/>
                      </a:solidFill>
                    </a:lnR>
                    <a:lnT w="12240" algn="ctr">
                      <a:solidFill>
                        <a:srgbClr val="FFFFFF"/>
                      </a:solidFill>
                    </a:lnT>
                    <a:lnB w="12240" algn="ctr">
                      <a:solidFill>
                        <a:srgbClr val="FFFFFF"/>
                      </a:solidFill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806400">
                <a:tc>
                  <a:txBody>
                    <a:bodyPr/>
                    <a:p>
                      <a:pPr defTabSz="914400">
                        <a:lnSpc>
                          <a:spcPct val="100000"/>
                        </a:lnSpc>
                        <a:defRPr/>
                      </a:pPr>
                      <a:r>
                        <a:rPr lang="ru-RU" sz="1200" b="1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Графики работы</a:t>
                      </a:r>
                      <a:endParaRPr lang="ru-RU" sz="1200" b="0" u="none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91440" marR="91440" anchor="ctr">
                    <a:lnL w="12240" algn="ctr">
                      <a:solidFill>
                        <a:srgbClr val="FFFFFF"/>
                      </a:solidFill>
                    </a:lnL>
                    <a:lnR w="12240" algn="ctr">
                      <a:solidFill>
                        <a:srgbClr val="FFFFFF"/>
                      </a:solidFill>
                    </a:lnR>
                    <a:lnT w="12240" algn="ctr">
                      <a:solidFill>
                        <a:srgbClr val="FFFFFF"/>
                      </a:solidFill>
                    </a:lnT>
                    <a:lnB w="12240" algn="ctr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defTabSz="914400">
                        <a:lnSpc>
                          <a:spcPct val="100000"/>
                        </a:lnSpc>
                        <a:defRPr/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Не детализировано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440" marR="91440" anchor="ctr">
                    <a:lnL w="12240" algn="ctr">
                      <a:solidFill>
                        <a:srgbClr val="FFFFFF"/>
                      </a:solidFill>
                    </a:lnL>
                    <a:lnR w="12240" algn="ctr">
                      <a:solidFill>
                        <a:srgbClr val="FFFFFF"/>
                      </a:solidFill>
                    </a:lnR>
                    <a:lnT w="12240" algn="ctr">
                      <a:solidFill>
                        <a:srgbClr val="FFFFFF"/>
                      </a:solidFill>
                    </a:lnT>
                    <a:lnB w="12240" algn="ctr">
                      <a:solidFill>
                        <a:srgbClr val="FFFFFF"/>
                      </a:solidFill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p>
                      <a:pPr defTabSz="914400">
                        <a:lnSpc>
                          <a:spcPct val="100000"/>
                        </a:lnSpc>
                        <a:defRPr/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Arial"/>
                          <a:ea typeface="Arial"/>
                        </a:rPr>
                        <a:t>Составляются за 1 мес., доводятся за 1 мес. (п. 59)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440" marR="91440" anchor="ctr">
                    <a:lnL w="12240" algn="ctr">
                      <a:solidFill>
                        <a:srgbClr val="FFFFFF"/>
                      </a:solidFill>
                    </a:lnL>
                    <a:lnR w="12240" algn="ctr">
                      <a:solidFill>
                        <a:srgbClr val="FFFFFF"/>
                      </a:solidFill>
                    </a:lnR>
                    <a:lnT w="12240" algn="ctr">
                      <a:solidFill>
                        <a:srgbClr val="FFFFFF"/>
                      </a:solidFill>
                    </a:lnT>
                    <a:lnB w="12240" algn="ctr">
                      <a:solidFill>
                        <a:srgbClr val="FFFFFF"/>
                      </a:solidFill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806400">
                <a:tc>
                  <a:txBody>
                    <a:bodyPr/>
                    <a:p>
                      <a:pPr defTabSz="914400">
                        <a:lnSpc>
                          <a:spcPct val="100000"/>
                        </a:lnSpc>
                        <a:defRPr/>
                      </a:pPr>
                      <a:r>
                        <a:rPr lang="ru-RU" sz="1200" b="1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Сверхурочные</a:t>
                      </a:r>
                      <a:endParaRPr lang="ru-RU" sz="1200" b="0" u="none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91440" marR="91440" anchor="ctr">
                    <a:lnL w="12240" algn="ctr">
                      <a:solidFill>
                        <a:srgbClr val="FFFFFF"/>
                      </a:solidFill>
                    </a:lnL>
                    <a:lnR w="12240" algn="ctr">
                      <a:solidFill>
                        <a:srgbClr val="FFFFFF"/>
                      </a:solidFill>
                    </a:lnR>
                    <a:lnT w="12240" algn="ctr">
                      <a:solidFill>
                        <a:srgbClr val="FFFFFF"/>
                      </a:solidFill>
                    </a:lnT>
                    <a:lnB w="12240" algn="ctr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defTabSz="914400">
                        <a:lnSpc>
                          <a:spcPct val="100000"/>
                        </a:lnSpc>
                        <a:defRPr/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До 20 ч/мес., 120 ч/год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440" marR="91440" anchor="ctr">
                    <a:lnL w="12240" algn="ctr">
                      <a:solidFill>
                        <a:srgbClr val="FFFFFF"/>
                      </a:solidFill>
                    </a:lnL>
                    <a:lnR w="12240" algn="ctr">
                      <a:solidFill>
                        <a:srgbClr val="FFFFFF"/>
                      </a:solidFill>
                    </a:lnR>
                    <a:lnT w="12240" algn="ctr">
                      <a:solidFill>
                        <a:srgbClr val="FFFFFF"/>
                      </a:solidFill>
                    </a:lnT>
                    <a:lnB w="12240" algn="ctr">
                      <a:solidFill>
                        <a:srgbClr val="FFFFFF"/>
                      </a:solidFill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p>
                      <a:pPr defTabSz="914400">
                        <a:lnSpc>
                          <a:spcPct val="100000"/>
                        </a:lnSpc>
                        <a:defRPr/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Arial"/>
                          <a:ea typeface="Arial"/>
                        </a:rPr>
                        <a:t>По ст. 99 ТК РФ, с письменного согласия (п. 7)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440" marR="91440" anchor="ctr">
                    <a:lnL w="12240" algn="ctr">
                      <a:solidFill>
                        <a:srgbClr val="FFFFFF"/>
                      </a:solidFill>
                    </a:lnL>
                    <a:lnR w="12240" algn="ctr">
                      <a:solidFill>
                        <a:srgbClr val="FFFFFF"/>
                      </a:solidFill>
                    </a:lnR>
                    <a:lnT w="12240" algn="ctr">
                      <a:solidFill>
                        <a:srgbClr val="FFFFFF"/>
                      </a:solidFill>
                    </a:lnT>
                    <a:lnB w="12240" algn="ctr">
                      <a:solidFill>
                        <a:srgbClr val="FFFFFF"/>
                      </a:solidFill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13" name="" descr=""/>
          <p:cNvPicPr/>
          <p:nvPr/>
        </p:nvPicPr>
        <p:blipFill>
          <a:blip r:embed="rId4"/>
          <a:stretch/>
        </p:blipFill>
        <p:spPr bwMode="auto">
          <a:xfrm>
            <a:off x="8597160" y="5088240"/>
            <a:ext cx="3587040" cy="175392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>
            <a:alphaModFix amt="99000"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 bwMode="auto">
          <a:xfrm>
            <a:off x="1590120" y="179280"/>
            <a:ext cx="9077760" cy="1296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numCol="1" spcCol="0" anchor="b">
            <a:normAutofit fontScale="92500" lnSpcReduction="9999"/>
          </a:bodyPr>
          <a:p>
            <a:pPr indent="0" algn="ctr" defTabSz="914400">
              <a:lnSpc>
                <a:spcPct val="90000"/>
              </a:lnSpc>
              <a:buNone/>
              <a:defRPr/>
            </a:pPr>
            <a:r>
              <a:rPr lang="ru-RU" sz="2000" b="1" u="none" strike="noStrike">
                <a:solidFill>
                  <a:schemeClr val="dk1"/>
                </a:solidFill>
                <a:latin typeface="Times New Roman"/>
                <a:ea typeface="Times New Roman"/>
              </a:rPr>
              <a:t>Межрегиональное территориальное управление</a:t>
            </a:r>
            <a:endParaRPr lang="ru-RU" sz="2000" b="0" u="none" strike="noStrike">
              <a:solidFill>
                <a:schemeClr val="dk1"/>
              </a:solidFill>
              <a:latin typeface="Arial"/>
            </a:endParaRPr>
          </a:p>
          <a:p>
            <a:pPr indent="0" algn="ctr" defTabSz="914400">
              <a:lnSpc>
                <a:spcPct val="90000"/>
              </a:lnSpc>
              <a:buNone/>
              <a:defRPr/>
            </a:pPr>
            <a:r>
              <a:rPr lang="ru-RU" sz="2000" b="1" u="none" strike="noStrike">
                <a:solidFill>
                  <a:schemeClr val="dk1"/>
                </a:solidFill>
                <a:latin typeface="Times New Roman"/>
                <a:ea typeface="Times New Roman"/>
              </a:rPr>
              <a:t> </a:t>
            </a:r>
            <a:r>
              <a:rPr lang="ru-RU" sz="2000" b="1" u="none" strike="noStrike">
                <a:solidFill>
                  <a:schemeClr val="dk1"/>
                </a:solidFill>
                <a:latin typeface="Times New Roman"/>
                <a:ea typeface="Times New Roman"/>
              </a:rPr>
              <a:t>Федеральной службы по надзору в сфере транспорта </a:t>
            </a:r>
            <a:endParaRPr lang="ru-RU" sz="2000" b="0" u="none" strike="noStrike">
              <a:solidFill>
                <a:schemeClr val="dk1"/>
              </a:solidFill>
              <a:latin typeface="Arial"/>
            </a:endParaRPr>
          </a:p>
          <a:p>
            <a:pPr indent="0" algn="ctr" defTabSz="914400">
              <a:lnSpc>
                <a:spcPct val="90000"/>
              </a:lnSpc>
              <a:buNone/>
              <a:defRPr/>
            </a:pPr>
            <a:r>
              <a:rPr lang="ru-RU" sz="2000" b="1" u="none" strike="noStrike">
                <a:solidFill>
                  <a:schemeClr val="dk1"/>
                </a:solidFill>
                <a:latin typeface="Times New Roman"/>
                <a:ea typeface="Times New Roman"/>
              </a:rPr>
              <a:t>по Южному федеральному округу </a:t>
            </a:r>
            <a:endParaRPr lang="ru-RU" sz="2000" b="0" u="none" strike="noStrike">
              <a:solidFill>
                <a:schemeClr val="dk1"/>
              </a:solidFill>
              <a:latin typeface="Arial"/>
            </a:endParaRPr>
          </a:p>
          <a:p>
            <a:pPr indent="0" algn="ctr" defTabSz="914400">
              <a:lnSpc>
                <a:spcPct val="90000"/>
              </a:lnSpc>
              <a:buNone/>
              <a:defRPr/>
            </a:pPr>
            <a:r>
              <a:rPr lang="ru-RU" sz="2000" b="1" u="none" strike="noStrike">
                <a:solidFill>
                  <a:schemeClr val="dk1"/>
                </a:solidFill>
                <a:latin typeface="Times New Roman"/>
                <a:ea typeface="Times New Roman"/>
              </a:rPr>
              <a:t>(МТУ Ространснадзора по ЮФО)</a:t>
            </a:r>
            <a:endParaRPr lang="ru-RU" sz="2000" b="0" u="none" strike="noStrike">
              <a:solidFill>
                <a:schemeClr val="dk1"/>
              </a:solidFill>
              <a:latin typeface="Arial"/>
            </a:endParaRPr>
          </a:p>
          <a:p>
            <a:pPr indent="0" algn="ctr" defTabSz="914400">
              <a:lnSpc>
                <a:spcPct val="90000"/>
              </a:lnSpc>
              <a:buNone/>
              <a:defRPr/>
            </a:pPr>
            <a:r>
              <a:rPr lang="ru-RU" sz="2000" b="1" u="none" strike="noStrike">
                <a:solidFill>
                  <a:schemeClr val="dk1"/>
                </a:solidFill>
                <a:latin typeface="Times New Roman"/>
                <a:ea typeface="Times New Roman"/>
              </a:rPr>
              <a:t> </a:t>
            </a:r>
            <a:r>
              <a:rPr lang="ru-RU" sz="2000" b="1" u="none" strike="noStrike">
                <a:solidFill>
                  <a:schemeClr val="dk1"/>
                </a:solidFill>
                <a:latin typeface="Times New Roman"/>
                <a:ea typeface="Times New Roman"/>
              </a:rPr>
              <a:t>г. Ростов-на-Дону</a:t>
            </a:r>
            <a:endParaRPr lang="ru-RU" sz="2000" b="0" u="none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subTitle"/>
          </p:nvPr>
        </p:nvSpPr>
        <p:spPr bwMode="auto">
          <a:xfrm>
            <a:off x="1523880" y="2023200"/>
            <a:ext cx="9829440" cy="4582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numCol="1" spcCol="0" anchor="t">
            <a:norm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  <a:defRPr/>
            </a:pPr>
            <a:r>
              <a:rPr lang="ru-RU" sz="1400" b="1" u="none" strike="noStrike">
                <a:solidFill>
                  <a:srgbClr val="000000"/>
                </a:solidFill>
                <a:latin typeface="Times New Roman"/>
                <a:ea typeface="Times New Roman"/>
              </a:rPr>
              <a:t>ФАП №141 (2008) → ФАП №398 </a:t>
            </a:r>
            <a:r>
              <a:rPr lang="ru-RU" sz="1400" b="0" u="none" strike="noStrike">
                <a:solidFill>
                  <a:srgbClr val="000000"/>
                </a:solidFill>
                <a:latin typeface="Times New Roman"/>
                <a:ea typeface="Times New Roman"/>
              </a:rPr>
              <a:t>Федеральные авиационные правила"Правила воздушной перевозки опасных грузов гражданскими воздушными судами"</a:t>
            </a:r>
            <a:endParaRPr sz="1400" b="0" u="none" strike="noStrike">
              <a:solidFill>
                <a:srgbClr val="FFFFFF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  <a:defRPr/>
            </a:pPr>
            <a:r>
              <a:rPr lang="ru-RU" sz="1400" b="1" u="none" strike="noStrike">
                <a:solidFill>
                  <a:srgbClr val="000000"/>
                </a:solidFill>
                <a:latin typeface="Times New Roman"/>
                <a:ea typeface="Times New Roman"/>
              </a:rPr>
              <a:t>Старый документ:</a:t>
            </a:r>
            <a:r>
              <a:rPr lang="ru-RU" sz="1400" b="0" u="none" strike="noStrike">
                <a:solidFill>
                  <a:srgbClr val="000000"/>
                </a:solidFill>
                <a:latin typeface="Times New Roman"/>
                <a:ea typeface="Times New Roman"/>
              </a:rPr>
              <a:t> ФАП (Приказ от 05.09.2008 №141)</a:t>
            </a:r>
            <a:endParaRPr sz="1400" b="0" u="none" strike="noStrike">
              <a:solidFill>
                <a:srgbClr val="FFFFFF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  <a:defRPr/>
            </a:pPr>
            <a:r>
              <a:rPr lang="ru-RU" sz="1400" b="1" u="none" strike="noStrike">
                <a:solidFill>
                  <a:srgbClr val="000000"/>
                </a:solidFill>
                <a:latin typeface="Times New Roman"/>
                <a:ea typeface="Times New Roman"/>
              </a:rPr>
              <a:t>Новый документ:</a:t>
            </a:r>
            <a:r>
              <a:rPr lang="ru-RU" sz="1400" b="0" u="none" strike="noStrike">
                <a:solidFill>
                  <a:srgbClr val="000000"/>
                </a:solidFill>
                <a:latin typeface="Times New Roman"/>
                <a:ea typeface="Times New Roman"/>
              </a:rPr>
              <a:t> ФАП «Федеральные авиационные правила"Правила воздушной перевозки опасных грузов гражданскими воздушными судами"» (Приказ от 17.11.2025 №398)</a:t>
            </a:r>
            <a:endParaRPr sz="1400" b="0" u="none" strike="noStrike">
              <a:solidFill>
                <a:srgbClr val="FFFFFF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  <a:defRPr/>
            </a:pPr>
            <a:r>
              <a:rPr lang="ru-RU" sz="1400" b="1" u="none" strike="noStrike">
                <a:solidFill>
                  <a:srgbClr val="000000"/>
                </a:solidFill>
                <a:latin typeface="Times New Roman"/>
                <a:ea typeface="Times New Roman"/>
              </a:rPr>
              <a:t>Вступление в силу:</a:t>
            </a:r>
            <a:r>
              <a:rPr lang="ru-RU" sz="1400" b="0" u="none" strike="noStrike">
                <a:solidFill>
                  <a:srgbClr val="000000"/>
                </a:solidFill>
                <a:latin typeface="Times New Roman"/>
                <a:ea typeface="Times New Roman"/>
              </a:rPr>
              <a:t> 01.03.2028</a:t>
            </a:r>
            <a:endParaRPr sz="1400" b="0" u="none" strike="noStrike">
              <a:solidFill>
                <a:srgbClr val="FFFFFF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  <a:defRPr/>
            </a:pPr>
            <a:r>
              <a:rPr lang="ru-RU" sz="1400" b="1" u="none" strike="noStrike">
                <a:solidFill>
                  <a:srgbClr val="000000"/>
                </a:solidFill>
                <a:latin typeface="Times New Roman"/>
                <a:ea typeface="Times New Roman"/>
              </a:rPr>
              <a:t>Срок действия:</a:t>
            </a:r>
            <a:r>
              <a:rPr lang="ru-RU" sz="1400" b="0" u="none" strike="noStrike">
                <a:solidFill>
                  <a:srgbClr val="000000"/>
                </a:solidFill>
                <a:latin typeface="Times New Roman"/>
                <a:ea typeface="Times New Roman"/>
              </a:rPr>
              <a:t> до 01.03.2034</a:t>
            </a:r>
            <a:endParaRPr sz="1400" b="0" u="none" strike="noStrike">
              <a:solidFill>
                <a:srgbClr val="FFFFFF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  <a:defRPr/>
            </a:pPr>
            <a:r>
              <a:rPr lang="ru-RU" sz="1400" b="1" u="none" strike="noStrike">
                <a:solidFill>
                  <a:srgbClr val="000000"/>
                </a:solidFill>
                <a:latin typeface="Times New Roman"/>
                <a:ea typeface="Times New Roman"/>
              </a:rPr>
              <a:t>Ключевые изменения:</a:t>
            </a:r>
            <a:endParaRPr sz="1400" b="0" u="none" strike="noStrike">
              <a:solidFill>
                <a:srgbClr val="FFFFFF"/>
              </a:solidFill>
              <a:latin typeface="Arial"/>
            </a:endParaRPr>
          </a:p>
          <a:p>
            <a:pPr marL="217800" indent="-2178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  <a:defRPr/>
            </a:pPr>
            <a:r>
              <a:rPr lang="ru-RU" sz="1400" b="0" u="none" strike="noStrike">
                <a:solidFill>
                  <a:srgbClr val="000000"/>
                </a:solidFill>
                <a:latin typeface="Times New Roman"/>
                <a:ea typeface="Times New Roman"/>
              </a:rPr>
              <a:t>Структура: 8 разделов вместо общих положений</a:t>
            </a:r>
            <a:endParaRPr sz="1400" b="0" u="none" strike="noStrike">
              <a:solidFill>
                <a:srgbClr val="FFFFFF"/>
              </a:solidFill>
              <a:latin typeface="Arial"/>
            </a:endParaRPr>
          </a:p>
          <a:p>
            <a:pPr marL="217800" indent="-2178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  <a:defRPr/>
            </a:pPr>
            <a:r>
              <a:rPr lang="ru-RU" sz="1400" b="0" u="none" strike="noStrike">
                <a:solidFill>
                  <a:srgbClr val="000000"/>
                </a:solidFill>
                <a:latin typeface="Times New Roman"/>
                <a:ea typeface="Times New Roman"/>
              </a:rPr>
              <a:t>Нормативная база: прямая ссылка на Приложение 18 ИКАО и Doc 9284 (п. 2)</a:t>
            </a:r>
            <a:endParaRPr sz="1400" b="0" u="none" strike="noStrike">
              <a:solidFill>
                <a:srgbClr val="FFFFFF"/>
              </a:solidFill>
              <a:latin typeface="Arial"/>
            </a:endParaRPr>
          </a:p>
          <a:p>
            <a:pPr marL="217800" indent="-2178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  <a:defRPr/>
            </a:pPr>
            <a:r>
              <a:rPr lang="ru-RU" sz="1400" b="0" u="none" strike="noStrike">
                <a:solidFill>
                  <a:srgbClr val="000000"/>
                </a:solidFill>
                <a:latin typeface="Times New Roman"/>
                <a:ea typeface="Times New Roman"/>
              </a:rPr>
              <a:t>Приёмно‑контрольный перечень опасных грузов (раздел VIII)</a:t>
            </a:r>
            <a:endParaRPr sz="1400" b="0" u="none" strike="noStrike">
              <a:solidFill>
                <a:srgbClr val="FFFFFF"/>
              </a:solidFill>
              <a:latin typeface="Arial"/>
            </a:endParaRPr>
          </a:p>
          <a:p>
            <a:pPr marL="217800" indent="-2178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  <a:defRPr/>
            </a:pPr>
            <a:r>
              <a:rPr lang="ru-RU" sz="1400" b="0" u="none" strike="noStrike">
                <a:solidFill>
                  <a:srgbClr val="000000"/>
                </a:solidFill>
                <a:latin typeface="Times New Roman"/>
                <a:ea typeface="Times New Roman"/>
              </a:rPr>
              <a:t>Обязанности грузоотправителя (раздел VI) и эксплуатанта (раздел VII) детализированы</a:t>
            </a:r>
            <a:endParaRPr sz="1400" b="0" u="none" strike="noStrike">
              <a:solidFill>
                <a:srgbClr val="FFFFFF"/>
              </a:solidFill>
              <a:latin typeface="Arial"/>
            </a:endParaRPr>
          </a:p>
          <a:p>
            <a:pPr marL="217800" indent="-2178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  <a:defRPr/>
            </a:pPr>
            <a:r>
              <a:rPr lang="ru-RU" sz="1400" b="0" u="none" strike="noStrike">
                <a:solidFill>
                  <a:srgbClr val="000000"/>
                </a:solidFill>
                <a:latin typeface="Times New Roman"/>
                <a:ea typeface="Times New Roman"/>
              </a:rPr>
              <a:t>Требования к упаковке и маркировке уточнены (раздел IV и V)</a:t>
            </a:r>
            <a:endParaRPr sz="1400" b="0" u="none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16" name="" descr=""/>
          <p:cNvPicPr/>
          <p:nvPr/>
        </p:nvPicPr>
        <p:blipFill>
          <a:blip r:embed="rId3"/>
          <a:stretch/>
        </p:blipFill>
        <p:spPr bwMode="auto">
          <a:xfrm>
            <a:off x="226440" y="27720"/>
            <a:ext cx="713879" cy="7999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18" name="" descr=""/>
          <p:cNvPicPr/>
          <p:nvPr/>
        </p:nvPicPr>
        <p:blipFill>
          <a:blip r:embed="rId4"/>
          <a:stretch/>
        </p:blipFill>
        <p:spPr bwMode="auto">
          <a:xfrm>
            <a:off x="8676360" y="4545720"/>
            <a:ext cx="3515400" cy="234360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New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"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Р7-Офис/2025.2.1.801</Application>
  <DocSecurity>0</DocSecurity>
  <PresentationFormat/>
  <Paragraphs>0</Paragraphs>
  <Slides>23</Slides>
  <Notes>23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dc:identifier/>
  <dc:language>ru-RU</dc:language>
  <cp:lastModifiedBy>user</cp:lastModifiedBy>
  <cp:revision>11</cp:revision>
  <dcterms:modified xsi:type="dcterms:W3CDTF">2026-03-20T07:11:03Z</dcterms:modified>
  <cp:category/>
  <cp:contentStatus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MClips">
    <vt:i4>2</vt:i4>
  </property>
  <property fmtid="{D5CDD505-2E9C-101B-9397-08002B2CF9AE}" pid="3" name="Notes">
    <vt:i4>23</vt:i4>
  </property>
  <property fmtid="{D5CDD505-2E9C-101B-9397-08002B2CF9AE}" pid="4" name="PresentationFormat">
    <vt:lpwstr>Widescreen</vt:lpwstr>
  </property>
  <property fmtid="{D5CDD505-2E9C-101B-9397-08002B2CF9AE}" pid="5" name="Slides">
    <vt:i4>23</vt:i4>
  </property>
</Properties>
</file>